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56" r:id="rId2"/>
    <p:sldId id="315" r:id="rId3"/>
    <p:sldId id="257" r:id="rId4"/>
    <p:sldId id="258" r:id="rId5"/>
    <p:sldId id="259" r:id="rId6"/>
    <p:sldId id="260" r:id="rId7"/>
    <p:sldId id="261" r:id="rId8"/>
    <p:sldId id="262" r:id="rId9"/>
    <p:sldId id="263" r:id="rId10"/>
    <p:sldId id="264" r:id="rId11"/>
    <p:sldId id="265" r:id="rId12"/>
    <p:sldId id="266" r:id="rId13"/>
    <p:sldId id="267" r:id="rId14"/>
    <p:sldId id="311" r:id="rId15"/>
    <p:sldId id="268" r:id="rId16"/>
    <p:sldId id="269" r:id="rId17"/>
    <p:sldId id="270" r:id="rId18"/>
    <p:sldId id="271" r:id="rId19"/>
    <p:sldId id="312"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313"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14" r:id="rId59"/>
    <p:sldId id="310"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9D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72" autoAdjust="0"/>
    <p:restoredTop sz="94660"/>
  </p:normalViewPr>
  <p:slideViewPr>
    <p:cSldViewPr snapToGrid="0">
      <p:cViewPr varScale="1">
        <p:scale>
          <a:sx n="96" d="100"/>
          <a:sy n="96" d="100"/>
        </p:scale>
        <p:origin x="48" y="18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D05A35-0DDC-4166-875A-5C7BB368E20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pt-BR"/>
        </a:p>
      </dgm:t>
    </dgm:pt>
    <dgm:pt modelId="{7A9952D6-6465-4535-904B-EFC97EA9B322}">
      <dgm:prSet phldrT="[Texto]" custT="1"/>
      <dgm:spPr>
        <a:solidFill>
          <a:srgbClr val="5EA8AA"/>
        </a:solidFill>
      </dgm:spPr>
      <dgm:t>
        <a:bodyPr/>
        <a:lstStyle/>
        <a:p>
          <a:r>
            <a:rPr lang="pt-BR" sz="1400" dirty="0">
              <a:latin typeface="Arial" panose="020B0604020202020204" pitchFamily="34" charset="0"/>
              <a:cs typeface="Arial" panose="020B0604020202020204" pitchFamily="34" charset="0"/>
            </a:rPr>
            <a:t>Non-</a:t>
          </a:r>
          <a:r>
            <a:rPr lang="pt-BR" sz="1400" dirty="0" err="1">
              <a:latin typeface="Arial" panose="020B0604020202020204" pitchFamily="34" charset="0"/>
              <a:cs typeface="Arial" panose="020B0604020202020204" pitchFamily="34" charset="0"/>
            </a:rPr>
            <a:t>Executive</a:t>
          </a:r>
          <a:r>
            <a:rPr lang="pt-BR" sz="1400" dirty="0">
              <a:latin typeface="Arial" panose="020B0604020202020204" pitchFamily="34" charset="0"/>
              <a:cs typeface="Arial" panose="020B0604020202020204" pitchFamily="34" charset="0"/>
            </a:rPr>
            <a:t> </a:t>
          </a:r>
          <a:r>
            <a:rPr lang="pt-BR" sz="1400" dirty="0" err="1">
              <a:latin typeface="Arial" panose="020B0604020202020204" pitchFamily="34" charset="0"/>
              <a:cs typeface="Arial" panose="020B0604020202020204" pitchFamily="34" charset="0"/>
            </a:rPr>
            <a:t>Board</a:t>
          </a:r>
          <a:endParaRPr lang="pt-BR" sz="1400" dirty="0">
            <a:latin typeface="Arial" panose="020B0604020202020204" pitchFamily="34" charset="0"/>
            <a:cs typeface="Arial" panose="020B0604020202020204" pitchFamily="34" charset="0"/>
          </a:endParaRPr>
        </a:p>
      </dgm:t>
    </dgm:pt>
    <dgm:pt modelId="{5796D4EC-0D06-48C5-A550-FBAEF35D5C97}" type="parTrans" cxnId="{1DF89A89-5D96-4847-9EA3-C7DDACFC3249}">
      <dgm:prSet/>
      <dgm:spPr/>
      <dgm:t>
        <a:bodyPr/>
        <a:lstStyle/>
        <a:p>
          <a:endParaRPr lang="pt-BR" sz="1400"/>
        </a:p>
      </dgm:t>
    </dgm:pt>
    <dgm:pt modelId="{63219CD9-8CA4-48FD-8A68-164364C4DA52}" type="sibTrans" cxnId="{1DF89A89-5D96-4847-9EA3-C7DDACFC3249}">
      <dgm:prSet/>
      <dgm:spPr/>
      <dgm:t>
        <a:bodyPr/>
        <a:lstStyle/>
        <a:p>
          <a:endParaRPr lang="pt-BR" sz="1400"/>
        </a:p>
      </dgm:t>
    </dgm:pt>
    <dgm:pt modelId="{FC569F7D-6005-4B22-A6F6-A6F38CEF31F8}">
      <dgm:prSet phldrT="[Texto]" custT="1"/>
      <dgm:spPr>
        <a:solidFill>
          <a:srgbClr val="5EA8AA"/>
        </a:solidFill>
      </dgm:spPr>
      <dgm:t>
        <a:bodyPr/>
        <a:lstStyle/>
        <a:p>
          <a:r>
            <a:rPr lang="pt-BR" sz="1400" dirty="0">
              <a:latin typeface="Arial" panose="020B0604020202020204" pitchFamily="34" charset="0"/>
              <a:cs typeface="Arial" panose="020B0604020202020204" pitchFamily="34" charset="0"/>
            </a:rPr>
            <a:t>Plant Manager</a:t>
          </a:r>
        </a:p>
      </dgm:t>
    </dgm:pt>
    <dgm:pt modelId="{BFB30C36-E10B-4613-A2A2-C90618B8B3F4}" type="parTrans" cxnId="{9AF6113B-40DA-42C3-8F99-DEAB2090669B}">
      <dgm:prSet/>
      <dgm:spPr/>
      <dgm:t>
        <a:bodyPr/>
        <a:lstStyle/>
        <a:p>
          <a:endParaRPr lang="pt-BR" sz="1400">
            <a:latin typeface="Arial" panose="020B0604020202020204" pitchFamily="34" charset="0"/>
            <a:cs typeface="Arial" panose="020B0604020202020204" pitchFamily="34" charset="0"/>
          </a:endParaRPr>
        </a:p>
      </dgm:t>
    </dgm:pt>
    <dgm:pt modelId="{08646509-5B44-4E80-8A80-0D9A84446855}" type="sibTrans" cxnId="{9AF6113B-40DA-42C3-8F99-DEAB2090669B}">
      <dgm:prSet/>
      <dgm:spPr/>
      <dgm:t>
        <a:bodyPr/>
        <a:lstStyle/>
        <a:p>
          <a:endParaRPr lang="pt-BR" sz="1400"/>
        </a:p>
      </dgm:t>
    </dgm:pt>
    <dgm:pt modelId="{092A6960-2DE0-4EE9-BB63-BEBE6B8F3140}">
      <dgm:prSet custT="1"/>
      <dgm:spPr>
        <a:solidFill>
          <a:srgbClr val="5EA8AA"/>
        </a:solidFill>
      </dgm:spPr>
      <dgm:t>
        <a:bodyPr/>
        <a:lstStyle/>
        <a:p>
          <a:r>
            <a:rPr lang="pt-BR" sz="1400" dirty="0" err="1">
              <a:latin typeface="Arial" panose="020B0604020202020204" pitchFamily="34" charset="0"/>
              <a:cs typeface="Arial" panose="020B0604020202020204" pitchFamily="34" charset="0"/>
            </a:rPr>
            <a:t>Administrative</a:t>
          </a:r>
          <a:r>
            <a:rPr lang="pt-BR" sz="1400" dirty="0">
              <a:latin typeface="Arial" panose="020B0604020202020204" pitchFamily="34" charset="0"/>
              <a:cs typeface="Arial" panose="020B0604020202020204" pitchFamily="34" charset="0"/>
            </a:rPr>
            <a:t> </a:t>
          </a:r>
          <a:r>
            <a:rPr lang="pt-BR" sz="1400" dirty="0" err="1">
              <a:latin typeface="Arial" panose="020B0604020202020204" pitchFamily="34" charset="0"/>
              <a:cs typeface="Arial" panose="020B0604020202020204" pitchFamily="34" charset="0"/>
            </a:rPr>
            <a:t>Support</a:t>
          </a:r>
          <a:r>
            <a:rPr lang="pt-BR" sz="1400" dirty="0">
              <a:latin typeface="Arial" panose="020B0604020202020204" pitchFamily="34" charset="0"/>
              <a:cs typeface="Arial" panose="020B0604020202020204" pitchFamily="34" charset="0"/>
            </a:rPr>
            <a:t> &amp; </a:t>
          </a:r>
          <a:r>
            <a:rPr lang="pt-BR" sz="1400" dirty="0" err="1">
              <a:latin typeface="Arial" panose="020B0604020202020204" pitchFamily="34" charset="0"/>
              <a:cs typeface="Arial" panose="020B0604020202020204" pitchFamily="34" charset="0"/>
            </a:rPr>
            <a:t>Logistics</a:t>
          </a:r>
          <a:endParaRPr lang="pt-BR" sz="1400" dirty="0">
            <a:latin typeface="Arial" panose="020B0604020202020204" pitchFamily="34" charset="0"/>
            <a:cs typeface="Arial" panose="020B0604020202020204" pitchFamily="34" charset="0"/>
          </a:endParaRPr>
        </a:p>
      </dgm:t>
    </dgm:pt>
    <dgm:pt modelId="{C76A9E71-7286-405B-A056-C49F45E29015}" type="parTrans" cxnId="{1EB7507A-6F00-40AC-BF2E-704AB004A6E7}">
      <dgm:prSet/>
      <dgm:spPr/>
      <dgm:t>
        <a:bodyPr/>
        <a:lstStyle/>
        <a:p>
          <a:endParaRPr lang="pt-BR" sz="1400">
            <a:latin typeface="Arial" panose="020B0604020202020204" pitchFamily="34" charset="0"/>
            <a:cs typeface="Arial" panose="020B0604020202020204" pitchFamily="34" charset="0"/>
          </a:endParaRPr>
        </a:p>
      </dgm:t>
    </dgm:pt>
    <dgm:pt modelId="{56A14D3C-4643-4EF6-A299-41921E568313}" type="sibTrans" cxnId="{1EB7507A-6F00-40AC-BF2E-704AB004A6E7}">
      <dgm:prSet/>
      <dgm:spPr/>
      <dgm:t>
        <a:bodyPr/>
        <a:lstStyle/>
        <a:p>
          <a:endParaRPr lang="pt-BR" sz="1400"/>
        </a:p>
      </dgm:t>
    </dgm:pt>
    <dgm:pt modelId="{BC557824-56B4-47C2-8B53-E09CFD5E7923}">
      <dgm:prSet custT="1"/>
      <dgm:spPr>
        <a:solidFill>
          <a:srgbClr val="5EA8AA"/>
        </a:solidFill>
      </dgm:spPr>
      <dgm:t>
        <a:bodyPr/>
        <a:lstStyle/>
        <a:p>
          <a:r>
            <a:rPr lang="pt-BR" sz="1400" dirty="0">
              <a:latin typeface="Arial" panose="020B0604020202020204" pitchFamily="34" charset="0"/>
              <a:cs typeface="Arial" panose="020B0604020202020204" pitchFamily="34" charset="0"/>
            </a:rPr>
            <a:t>Technical Staff </a:t>
          </a:r>
        </a:p>
        <a:p>
          <a:endParaRPr lang="pt-BR" sz="1400" dirty="0">
            <a:latin typeface="Arial" panose="020B0604020202020204" pitchFamily="34" charset="0"/>
            <a:cs typeface="Arial" panose="020B0604020202020204" pitchFamily="34" charset="0"/>
          </a:endParaRPr>
        </a:p>
      </dgm:t>
    </dgm:pt>
    <dgm:pt modelId="{BD034CC7-EF68-4DD3-9885-7157BDA2A118}" type="parTrans" cxnId="{9F7C856C-BE17-414D-B7F8-414CB0667E42}">
      <dgm:prSet/>
      <dgm:spPr/>
      <dgm:t>
        <a:bodyPr/>
        <a:lstStyle/>
        <a:p>
          <a:endParaRPr lang="pt-BR" sz="1400">
            <a:latin typeface="Arial" panose="020B0604020202020204" pitchFamily="34" charset="0"/>
            <a:cs typeface="Arial" panose="020B0604020202020204" pitchFamily="34" charset="0"/>
          </a:endParaRPr>
        </a:p>
      </dgm:t>
    </dgm:pt>
    <dgm:pt modelId="{AE0CBBF1-294D-4A15-B236-12FC4F8E661C}" type="sibTrans" cxnId="{9F7C856C-BE17-414D-B7F8-414CB0667E42}">
      <dgm:prSet/>
      <dgm:spPr/>
      <dgm:t>
        <a:bodyPr/>
        <a:lstStyle/>
        <a:p>
          <a:endParaRPr lang="pt-BR" sz="1400"/>
        </a:p>
      </dgm:t>
    </dgm:pt>
    <dgm:pt modelId="{D293ACF1-BC2B-4054-B7A4-1E64B7394DDE}">
      <dgm:prSet custT="1"/>
      <dgm:spPr>
        <a:solidFill>
          <a:srgbClr val="5EA8AA"/>
        </a:solidFill>
      </dgm:spPr>
      <dgm:t>
        <a:bodyPr/>
        <a:lstStyle/>
        <a:p>
          <a:r>
            <a:rPr lang="pt-BR" sz="1400" dirty="0">
              <a:latin typeface="Arial" panose="020B0604020202020204" pitchFamily="34" charset="0"/>
              <a:cs typeface="Arial" panose="020B0604020202020204" pitchFamily="34" charset="0"/>
            </a:rPr>
            <a:t>Non-</a:t>
          </a:r>
          <a:r>
            <a:rPr lang="pt-BR" sz="1400" dirty="0" err="1">
              <a:latin typeface="Arial" panose="020B0604020202020204" pitchFamily="34" charset="0"/>
              <a:cs typeface="Arial" panose="020B0604020202020204" pitchFamily="34" charset="0"/>
            </a:rPr>
            <a:t>Technical</a:t>
          </a:r>
          <a:r>
            <a:rPr lang="pt-BR" sz="1400" dirty="0">
              <a:latin typeface="Arial" panose="020B0604020202020204" pitchFamily="34" charset="0"/>
              <a:cs typeface="Arial" panose="020B0604020202020204" pitchFamily="34" charset="0"/>
            </a:rPr>
            <a:t> Staff</a:t>
          </a:r>
        </a:p>
      </dgm:t>
    </dgm:pt>
    <dgm:pt modelId="{561BC4F6-FB62-437C-8479-C31AF87B54FD}" type="parTrans" cxnId="{D70BD8BB-D3DD-4471-A973-B61F497195F1}">
      <dgm:prSet/>
      <dgm:spPr/>
      <dgm:t>
        <a:bodyPr/>
        <a:lstStyle/>
        <a:p>
          <a:endParaRPr lang="pt-BR" sz="1400">
            <a:latin typeface="Arial" panose="020B0604020202020204" pitchFamily="34" charset="0"/>
            <a:cs typeface="Arial" panose="020B0604020202020204" pitchFamily="34" charset="0"/>
          </a:endParaRPr>
        </a:p>
      </dgm:t>
    </dgm:pt>
    <dgm:pt modelId="{4DA6A371-064D-4016-B718-5D5B7876F9DC}" type="sibTrans" cxnId="{D70BD8BB-D3DD-4471-A973-B61F497195F1}">
      <dgm:prSet/>
      <dgm:spPr/>
      <dgm:t>
        <a:bodyPr/>
        <a:lstStyle/>
        <a:p>
          <a:endParaRPr lang="pt-BR" sz="1400"/>
        </a:p>
      </dgm:t>
    </dgm:pt>
    <dgm:pt modelId="{F657E326-9BF8-4E9C-A098-89B1FDC6F6B9}">
      <dgm:prSet custT="1"/>
      <dgm:spPr>
        <a:solidFill>
          <a:srgbClr val="5EA8AA"/>
        </a:solidFill>
      </dgm:spPr>
      <dgm:t>
        <a:bodyPr/>
        <a:lstStyle/>
        <a:p>
          <a:r>
            <a:rPr lang="pt-BR" sz="1400" dirty="0">
              <a:latin typeface="Arial" panose="020B0604020202020204" pitchFamily="34" charset="0"/>
              <a:cs typeface="Arial" panose="020B0604020202020204" pitchFamily="34" charset="0"/>
            </a:rPr>
            <a:t>Staff </a:t>
          </a:r>
          <a:r>
            <a:rPr lang="pt-BR" sz="1400" dirty="0" err="1">
              <a:latin typeface="Arial" panose="020B0604020202020204" pitchFamily="34" charset="0"/>
              <a:cs typeface="Arial" panose="020B0604020202020204" pitchFamily="34" charset="0"/>
            </a:rPr>
            <a:t>from</a:t>
          </a:r>
          <a:r>
            <a:rPr lang="pt-BR" sz="1400" dirty="0">
              <a:latin typeface="Arial" panose="020B0604020202020204" pitchFamily="34" charset="0"/>
              <a:cs typeface="Arial" panose="020B0604020202020204" pitchFamily="34" charset="0"/>
            </a:rPr>
            <a:t> Service </a:t>
          </a:r>
          <a:r>
            <a:rPr lang="pt-BR" sz="1400" dirty="0" err="1">
              <a:latin typeface="Arial" panose="020B0604020202020204" pitchFamily="34" charset="0"/>
              <a:cs typeface="Arial" panose="020B0604020202020204" pitchFamily="34" charset="0"/>
            </a:rPr>
            <a:t>Providers</a:t>
          </a:r>
          <a:endParaRPr lang="pt-BR" sz="1400" dirty="0">
            <a:latin typeface="Arial" panose="020B0604020202020204" pitchFamily="34" charset="0"/>
            <a:cs typeface="Arial" panose="020B0604020202020204" pitchFamily="34" charset="0"/>
          </a:endParaRPr>
        </a:p>
      </dgm:t>
    </dgm:pt>
    <dgm:pt modelId="{E62C1328-F01E-46DF-ABFD-EA78D810BDD7}" type="parTrans" cxnId="{32ACA4DD-875A-48B4-B166-074E3EE444C5}">
      <dgm:prSet/>
      <dgm:spPr/>
      <dgm:t>
        <a:bodyPr/>
        <a:lstStyle/>
        <a:p>
          <a:endParaRPr lang="pt-BR" sz="1400">
            <a:latin typeface="Arial" panose="020B0604020202020204" pitchFamily="34" charset="0"/>
            <a:cs typeface="Arial" panose="020B0604020202020204" pitchFamily="34" charset="0"/>
          </a:endParaRPr>
        </a:p>
      </dgm:t>
    </dgm:pt>
    <dgm:pt modelId="{1B286230-3F20-419D-A3AB-1857B50DD4E9}" type="sibTrans" cxnId="{32ACA4DD-875A-48B4-B166-074E3EE444C5}">
      <dgm:prSet/>
      <dgm:spPr/>
      <dgm:t>
        <a:bodyPr/>
        <a:lstStyle/>
        <a:p>
          <a:endParaRPr lang="pt-BR" sz="1400"/>
        </a:p>
      </dgm:t>
    </dgm:pt>
    <dgm:pt modelId="{B3A9BDE4-25E6-4FCD-B8D2-1CCFCF568298}" type="asst">
      <dgm:prSet custT="1"/>
      <dgm:spPr>
        <a:solidFill>
          <a:srgbClr val="5EA8AA"/>
        </a:solidFill>
      </dgm:spPr>
      <dgm:t>
        <a:bodyPr/>
        <a:lstStyle/>
        <a:p>
          <a:r>
            <a:rPr lang="pt-BR" sz="1400" b="0" dirty="0" err="1">
              <a:latin typeface="Arial" panose="020B0604020202020204" pitchFamily="34" charset="0"/>
              <a:cs typeface="Arial" panose="020B0604020202020204" pitchFamily="34" charset="0"/>
            </a:rPr>
            <a:t>Plant</a:t>
          </a:r>
          <a:r>
            <a:rPr lang="pt-BR" sz="1400" b="0" dirty="0">
              <a:latin typeface="Arial" panose="020B0604020202020204" pitchFamily="34" charset="0"/>
              <a:cs typeface="Arial" panose="020B0604020202020204" pitchFamily="34" charset="0"/>
            </a:rPr>
            <a:t> Supervisor</a:t>
          </a:r>
        </a:p>
      </dgm:t>
    </dgm:pt>
    <dgm:pt modelId="{A0BE49CF-68D7-4650-8B29-A70B4A90A480}" type="parTrans" cxnId="{9F264402-F646-4E90-80A9-90A10FE8DC79}">
      <dgm:prSet/>
      <dgm:spPr/>
      <dgm:t>
        <a:bodyPr/>
        <a:lstStyle/>
        <a:p>
          <a:endParaRPr lang="pt-BR" sz="1400">
            <a:latin typeface="Arial" panose="020B0604020202020204" pitchFamily="34" charset="0"/>
            <a:cs typeface="Arial" panose="020B0604020202020204" pitchFamily="34" charset="0"/>
          </a:endParaRPr>
        </a:p>
      </dgm:t>
    </dgm:pt>
    <dgm:pt modelId="{38F7A23D-F752-4ACE-902C-7150D0139B4D}" type="sibTrans" cxnId="{9F264402-F646-4E90-80A9-90A10FE8DC79}">
      <dgm:prSet/>
      <dgm:spPr/>
      <dgm:t>
        <a:bodyPr/>
        <a:lstStyle/>
        <a:p>
          <a:endParaRPr lang="pt-BR" sz="1400"/>
        </a:p>
      </dgm:t>
    </dgm:pt>
    <dgm:pt modelId="{E47A9E4A-03E7-42AA-A71A-A31931816C9D}" type="pres">
      <dgm:prSet presAssocID="{AED05A35-0DDC-4166-875A-5C7BB368E204}" presName="hierChild1" presStyleCnt="0">
        <dgm:presLayoutVars>
          <dgm:orgChart val="1"/>
          <dgm:chPref val="1"/>
          <dgm:dir/>
          <dgm:animOne val="branch"/>
          <dgm:animLvl val="lvl"/>
          <dgm:resizeHandles/>
        </dgm:presLayoutVars>
      </dgm:prSet>
      <dgm:spPr/>
    </dgm:pt>
    <dgm:pt modelId="{6C241D68-85B6-4F1E-B9D2-0AA97C4ECF5A}" type="pres">
      <dgm:prSet presAssocID="{7A9952D6-6465-4535-904B-EFC97EA9B322}" presName="hierRoot1" presStyleCnt="0">
        <dgm:presLayoutVars>
          <dgm:hierBranch val="init"/>
        </dgm:presLayoutVars>
      </dgm:prSet>
      <dgm:spPr/>
    </dgm:pt>
    <dgm:pt modelId="{90A5D7F3-B39B-403C-9A64-0961A28DE260}" type="pres">
      <dgm:prSet presAssocID="{7A9952D6-6465-4535-904B-EFC97EA9B322}" presName="rootComposite1" presStyleCnt="0"/>
      <dgm:spPr/>
    </dgm:pt>
    <dgm:pt modelId="{9B8C4364-DBFC-49C9-922D-8141C4F3FDB0}" type="pres">
      <dgm:prSet presAssocID="{7A9952D6-6465-4535-904B-EFC97EA9B322}" presName="rootText1" presStyleLbl="node0" presStyleIdx="0" presStyleCnt="1" custScaleX="146634">
        <dgm:presLayoutVars>
          <dgm:chPref val="3"/>
        </dgm:presLayoutVars>
      </dgm:prSet>
      <dgm:spPr/>
    </dgm:pt>
    <dgm:pt modelId="{0CD8B86A-7B5D-4E18-9BEA-44FDA0DE6AB4}" type="pres">
      <dgm:prSet presAssocID="{7A9952D6-6465-4535-904B-EFC97EA9B322}" presName="rootConnector1" presStyleLbl="node1" presStyleIdx="0" presStyleCnt="0"/>
      <dgm:spPr/>
    </dgm:pt>
    <dgm:pt modelId="{C92E5C77-FFEC-40C9-82BC-F7168E824CC7}" type="pres">
      <dgm:prSet presAssocID="{7A9952D6-6465-4535-904B-EFC97EA9B322}" presName="hierChild2" presStyleCnt="0"/>
      <dgm:spPr/>
    </dgm:pt>
    <dgm:pt modelId="{84939396-802F-4167-B13B-1EA57A9E90F1}" type="pres">
      <dgm:prSet presAssocID="{BFB30C36-E10B-4613-A2A2-C90618B8B3F4}" presName="Name37" presStyleLbl="parChTrans1D2" presStyleIdx="0" presStyleCnt="1"/>
      <dgm:spPr/>
    </dgm:pt>
    <dgm:pt modelId="{9BF59F3C-A8A8-4A91-B86D-237EEF0A725A}" type="pres">
      <dgm:prSet presAssocID="{FC569F7D-6005-4B22-A6F6-A6F38CEF31F8}" presName="hierRoot2" presStyleCnt="0">
        <dgm:presLayoutVars>
          <dgm:hierBranch val="init"/>
        </dgm:presLayoutVars>
      </dgm:prSet>
      <dgm:spPr/>
    </dgm:pt>
    <dgm:pt modelId="{F16899C5-90B5-4775-8D73-9C4F313F3DA6}" type="pres">
      <dgm:prSet presAssocID="{FC569F7D-6005-4B22-A6F6-A6F38CEF31F8}" presName="rootComposite" presStyleCnt="0"/>
      <dgm:spPr/>
    </dgm:pt>
    <dgm:pt modelId="{745ED9AF-B7B8-493D-BD75-227DA39888B1}" type="pres">
      <dgm:prSet presAssocID="{FC569F7D-6005-4B22-A6F6-A6F38CEF31F8}" presName="rootText" presStyleLbl="node2" presStyleIdx="0" presStyleCnt="1">
        <dgm:presLayoutVars>
          <dgm:chPref val="3"/>
        </dgm:presLayoutVars>
      </dgm:prSet>
      <dgm:spPr/>
    </dgm:pt>
    <dgm:pt modelId="{A0EC7AB1-1E5C-4C6F-BDE6-8D98A23D585B}" type="pres">
      <dgm:prSet presAssocID="{FC569F7D-6005-4B22-A6F6-A6F38CEF31F8}" presName="rootConnector" presStyleLbl="node2" presStyleIdx="0" presStyleCnt="1"/>
      <dgm:spPr/>
    </dgm:pt>
    <dgm:pt modelId="{63B3C576-BCF7-42A5-873C-BA7A3427D289}" type="pres">
      <dgm:prSet presAssocID="{FC569F7D-6005-4B22-A6F6-A6F38CEF31F8}" presName="hierChild4" presStyleCnt="0"/>
      <dgm:spPr/>
    </dgm:pt>
    <dgm:pt modelId="{33F5F4A2-E6BC-4257-B306-7E5ECE3F8B69}" type="pres">
      <dgm:prSet presAssocID="{C76A9E71-7286-405B-A056-C49F45E29015}" presName="Name37" presStyleLbl="parChTrans1D3" presStyleIdx="0" presStyleCnt="3"/>
      <dgm:spPr/>
    </dgm:pt>
    <dgm:pt modelId="{DADBDB81-410D-4051-9CDB-835794502FF1}" type="pres">
      <dgm:prSet presAssocID="{092A6960-2DE0-4EE9-BB63-BEBE6B8F3140}" presName="hierRoot2" presStyleCnt="0">
        <dgm:presLayoutVars>
          <dgm:hierBranch val="init"/>
        </dgm:presLayoutVars>
      </dgm:prSet>
      <dgm:spPr/>
    </dgm:pt>
    <dgm:pt modelId="{1E852336-898A-45DE-86A3-D3133DBE2B02}" type="pres">
      <dgm:prSet presAssocID="{092A6960-2DE0-4EE9-BB63-BEBE6B8F3140}" presName="rootComposite" presStyleCnt="0"/>
      <dgm:spPr/>
    </dgm:pt>
    <dgm:pt modelId="{85ABDC95-F212-4EF2-8A48-4F0FCD8263F9}" type="pres">
      <dgm:prSet presAssocID="{092A6960-2DE0-4EE9-BB63-BEBE6B8F3140}" presName="rootText" presStyleLbl="node3" presStyleIdx="0" presStyleCnt="2" custScaleX="216040">
        <dgm:presLayoutVars>
          <dgm:chPref val="3"/>
        </dgm:presLayoutVars>
      </dgm:prSet>
      <dgm:spPr/>
    </dgm:pt>
    <dgm:pt modelId="{7C447AAB-77DB-4188-96A6-90CCBB3E2B1E}" type="pres">
      <dgm:prSet presAssocID="{092A6960-2DE0-4EE9-BB63-BEBE6B8F3140}" presName="rootConnector" presStyleLbl="node3" presStyleIdx="0" presStyleCnt="2"/>
      <dgm:spPr/>
    </dgm:pt>
    <dgm:pt modelId="{B8C1AF7A-3338-4372-ADE0-673CB553E0AC}" type="pres">
      <dgm:prSet presAssocID="{092A6960-2DE0-4EE9-BB63-BEBE6B8F3140}" presName="hierChild4" presStyleCnt="0"/>
      <dgm:spPr/>
    </dgm:pt>
    <dgm:pt modelId="{3B808A8D-8FB7-4EA5-820D-22F3915899A3}" type="pres">
      <dgm:prSet presAssocID="{561BC4F6-FB62-437C-8479-C31AF87B54FD}" presName="Name37" presStyleLbl="parChTrans1D4" presStyleIdx="0" presStyleCnt="2"/>
      <dgm:spPr/>
    </dgm:pt>
    <dgm:pt modelId="{78FF1236-DAF4-443E-A1CB-D42454D289FE}" type="pres">
      <dgm:prSet presAssocID="{D293ACF1-BC2B-4054-B7A4-1E64B7394DDE}" presName="hierRoot2" presStyleCnt="0">
        <dgm:presLayoutVars>
          <dgm:hierBranch val="init"/>
        </dgm:presLayoutVars>
      </dgm:prSet>
      <dgm:spPr/>
    </dgm:pt>
    <dgm:pt modelId="{5132A7D9-1A52-4436-A280-BFB3C6F8BB36}" type="pres">
      <dgm:prSet presAssocID="{D293ACF1-BC2B-4054-B7A4-1E64B7394DDE}" presName="rootComposite" presStyleCnt="0"/>
      <dgm:spPr/>
    </dgm:pt>
    <dgm:pt modelId="{8A9A6863-8834-4489-A580-F5D4CE844185}" type="pres">
      <dgm:prSet presAssocID="{D293ACF1-BC2B-4054-B7A4-1E64B7394DDE}" presName="rootText" presStyleLbl="node4" presStyleIdx="0" presStyleCnt="2" custScaleX="191661">
        <dgm:presLayoutVars>
          <dgm:chPref val="3"/>
        </dgm:presLayoutVars>
      </dgm:prSet>
      <dgm:spPr/>
    </dgm:pt>
    <dgm:pt modelId="{6EA2DAD9-5B14-455E-B826-C1A5E6FE1647}" type="pres">
      <dgm:prSet presAssocID="{D293ACF1-BC2B-4054-B7A4-1E64B7394DDE}" presName="rootConnector" presStyleLbl="node4" presStyleIdx="0" presStyleCnt="2"/>
      <dgm:spPr/>
    </dgm:pt>
    <dgm:pt modelId="{CBF32192-85A0-427F-9105-7A7B8929F2EF}" type="pres">
      <dgm:prSet presAssocID="{D293ACF1-BC2B-4054-B7A4-1E64B7394DDE}" presName="hierChild4" presStyleCnt="0"/>
      <dgm:spPr/>
    </dgm:pt>
    <dgm:pt modelId="{44F3520A-FED4-48C2-A631-D3D434E274E3}" type="pres">
      <dgm:prSet presAssocID="{D293ACF1-BC2B-4054-B7A4-1E64B7394DDE}" presName="hierChild5" presStyleCnt="0"/>
      <dgm:spPr/>
    </dgm:pt>
    <dgm:pt modelId="{B30B138A-801E-4AFA-BF44-282E0DB62EC4}" type="pres">
      <dgm:prSet presAssocID="{E62C1328-F01E-46DF-ABFD-EA78D810BDD7}" presName="Name37" presStyleLbl="parChTrans1D4" presStyleIdx="1" presStyleCnt="2"/>
      <dgm:spPr/>
    </dgm:pt>
    <dgm:pt modelId="{F13D657A-67B9-40BE-B47F-D6BA9A62DBB9}" type="pres">
      <dgm:prSet presAssocID="{F657E326-9BF8-4E9C-A098-89B1FDC6F6B9}" presName="hierRoot2" presStyleCnt="0">
        <dgm:presLayoutVars>
          <dgm:hierBranch val="init"/>
        </dgm:presLayoutVars>
      </dgm:prSet>
      <dgm:spPr/>
    </dgm:pt>
    <dgm:pt modelId="{FAE93D00-1F8D-4360-A1CE-601CF39FF73B}" type="pres">
      <dgm:prSet presAssocID="{F657E326-9BF8-4E9C-A098-89B1FDC6F6B9}" presName="rootComposite" presStyleCnt="0"/>
      <dgm:spPr/>
    </dgm:pt>
    <dgm:pt modelId="{35175D58-4D41-4F99-A6A9-4057CCD8F96B}" type="pres">
      <dgm:prSet presAssocID="{F657E326-9BF8-4E9C-A098-89B1FDC6F6B9}" presName="rootText" presStyleLbl="node4" presStyleIdx="1" presStyleCnt="2" custScaleX="189181">
        <dgm:presLayoutVars>
          <dgm:chPref val="3"/>
        </dgm:presLayoutVars>
      </dgm:prSet>
      <dgm:spPr/>
    </dgm:pt>
    <dgm:pt modelId="{85F9CAB7-490E-44BC-8165-91BBC178F419}" type="pres">
      <dgm:prSet presAssocID="{F657E326-9BF8-4E9C-A098-89B1FDC6F6B9}" presName="rootConnector" presStyleLbl="node4" presStyleIdx="1" presStyleCnt="2"/>
      <dgm:spPr/>
    </dgm:pt>
    <dgm:pt modelId="{85DEF6A7-8D3C-479A-A9DB-4226EB14EF3B}" type="pres">
      <dgm:prSet presAssocID="{F657E326-9BF8-4E9C-A098-89B1FDC6F6B9}" presName="hierChild4" presStyleCnt="0"/>
      <dgm:spPr/>
    </dgm:pt>
    <dgm:pt modelId="{17965BA4-62DD-48A6-BEFC-F4CD91CCAB1D}" type="pres">
      <dgm:prSet presAssocID="{F657E326-9BF8-4E9C-A098-89B1FDC6F6B9}" presName="hierChild5" presStyleCnt="0"/>
      <dgm:spPr/>
    </dgm:pt>
    <dgm:pt modelId="{E995578D-DD07-44F4-943C-6A47D0088167}" type="pres">
      <dgm:prSet presAssocID="{092A6960-2DE0-4EE9-BB63-BEBE6B8F3140}" presName="hierChild5" presStyleCnt="0"/>
      <dgm:spPr/>
    </dgm:pt>
    <dgm:pt modelId="{571BC1E7-86B8-4B63-8081-B844660B674D}" type="pres">
      <dgm:prSet presAssocID="{BD034CC7-EF68-4DD3-9885-7157BDA2A118}" presName="Name37" presStyleLbl="parChTrans1D3" presStyleIdx="1" presStyleCnt="3"/>
      <dgm:spPr/>
    </dgm:pt>
    <dgm:pt modelId="{891F97EB-623F-4F72-A32B-6D1BB8547527}" type="pres">
      <dgm:prSet presAssocID="{BC557824-56B4-47C2-8B53-E09CFD5E7923}" presName="hierRoot2" presStyleCnt="0">
        <dgm:presLayoutVars>
          <dgm:hierBranch val="init"/>
        </dgm:presLayoutVars>
      </dgm:prSet>
      <dgm:spPr/>
    </dgm:pt>
    <dgm:pt modelId="{278179B6-98A6-44FB-A460-5136E7744D59}" type="pres">
      <dgm:prSet presAssocID="{BC557824-56B4-47C2-8B53-E09CFD5E7923}" presName="rootComposite" presStyleCnt="0"/>
      <dgm:spPr/>
    </dgm:pt>
    <dgm:pt modelId="{989742CE-9630-44D8-BBB1-0F1F57309ED6}" type="pres">
      <dgm:prSet presAssocID="{BC557824-56B4-47C2-8B53-E09CFD5E7923}" presName="rootText" presStyleLbl="node3" presStyleIdx="1" presStyleCnt="2" custScaleX="147382">
        <dgm:presLayoutVars>
          <dgm:chPref val="3"/>
        </dgm:presLayoutVars>
      </dgm:prSet>
      <dgm:spPr/>
    </dgm:pt>
    <dgm:pt modelId="{83AD2B7E-E676-4FBB-8C0B-9BC09092C0DB}" type="pres">
      <dgm:prSet presAssocID="{BC557824-56B4-47C2-8B53-E09CFD5E7923}" presName="rootConnector" presStyleLbl="node3" presStyleIdx="1" presStyleCnt="2"/>
      <dgm:spPr/>
    </dgm:pt>
    <dgm:pt modelId="{433518FF-4EC4-4413-882B-EF52C1679E24}" type="pres">
      <dgm:prSet presAssocID="{BC557824-56B4-47C2-8B53-E09CFD5E7923}" presName="hierChild4" presStyleCnt="0"/>
      <dgm:spPr/>
    </dgm:pt>
    <dgm:pt modelId="{1C05C07F-7E09-4BBD-808B-AFA89C1DCCCB}" type="pres">
      <dgm:prSet presAssocID="{BC557824-56B4-47C2-8B53-E09CFD5E7923}" presName="hierChild5" presStyleCnt="0"/>
      <dgm:spPr/>
    </dgm:pt>
    <dgm:pt modelId="{836530D0-D422-4C1B-B925-82E7DA0DF9C9}" type="pres">
      <dgm:prSet presAssocID="{FC569F7D-6005-4B22-A6F6-A6F38CEF31F8}" presName="hierChild5" presStyleCnt="0"/>
      <dgm:spPr/>
    </dgm:pt>
    <dgm:pt modelId="{E17A944F-0E32-4DCB-A705-D17FD280468F}" type="pres">
      <dgm:prSet presAssocID="{A0BE49CF-68D7-4650-8B29-A70B4A90A480}" presName="Name111" presStyleLbl="parChTrans1D3" presStyleIdx="2" presStyleCnt="3"/>
      <dgm:spPr/>
    </dgm:pt>
    <dgm:pt modelId="{78E8BA5A-3022-4605-8A51-A25B113DCC89}" type="pres">
      <dgm:prSet presAssocID="{B3A9BDE4-25E6-4FCD-B8D2-1CCFCF568298}" presName="hierRoot3" presStyleCnt="0">
        <dgm:presLayoutVars>
          <dgm:hierBranch val="init"/>
        </dgm:presLayoutVars>
      </dgm:prSet>
      <dgm:spPr/>
    </dgm:pt>
    <dgm:pt modelId="{17264A42-DDB7-4A9F-9990-0D5BADFEE547}" type="pres">
      <dgm:prSet presAssocID="{B3A9BDE4-25E6-4FCD-B8D2-1CCFCF568298}" presName="rootComposite3" presStyleCnt="0"/>
      <dgm:spPr/>
    </dgm:pt>
    <dgm:pt modelId="{AC069755-BEFC-4D8F-B514-EDB877F3B33D}" type="pres">
      <dgm:prSet presAssocID="{B3A9BDE4-25E6-4FCD-B8D2-1CCFCF568298}" presName="rootText3" presStyleLbl="asst2" presStyleIdx="0" presStyleCnt="1">
        <dgm:presLayoutVars>
          <dgm:chPref val="3"/>
        </dgm:presLayoutVars>
      </dgm:prSet>
      <dgm:spPr/>
    </dgm:pt>
    <dgm:pt modelId="{F216D90D-1D6B-4107-B826-C045DA294030}" type="pres">
      <dgm:prSet presAssocID="{B3A9BDE4-25E6-4FCD-B8D2-1CCFCF568298}" presName="rootConnector3" presStyleLbl="asst2" presStyleIdx="0" presStyleCnt="1"/>
      <dgm:spPr/>
    </dgm:pt>
    <dgm:pt modelId="{388A9F38-E64C-4B98-86F7-1AE6A0F375C3}" type="pres">
      <dgm:prSet presAssocID="{B3A9BDE4-25E6-4FCD-B8D2-1CCFCF568298}" presName="hierChild6" presStyleCnt="0"/>
      <dgm:spPr/>
    </dgm:pt>
    <dgm:pt modelId="{15B8A5EE-5371-4060-9F65-D097B495F4DA}" type="pres">
      <dgm:prSet presAssocID="{B3A9BDE4-25E6-4FCD-B8D2-1CCFCF568298}" presName="hierChild7" presStyleCnt="0"/>
      <dgm:spPr/>
    </dgm:pt>
    <dgm:pt modelId="{892D9870-E543-4282-9D11-38CA523B4A77}" type="pres">
      <dgm:prSet presAssocID="{7A9952D6-6465-4535-904B-EFC97EA9B322}" presName="hierChild3" presStyleCnt="0"/>
      <dgm:spPr/>
    </dgm:pt>
  </dgm:ptLst>
  <dgm:cxnLst>
    <dgm:cxn modelId="{9F264402-F646-4E90-80A9-90A10FE8DC79}" srcId="{FC569F7D-6005-4B22-A6F6-A6F38CEF31F8}" destId="{B3A9BDE4-25E6-4FCD-B8D2-1CCFCF568298}" srcOrd="2" destOrd="0" parTransId="{A0BE49CF-68D7-4650-8B29-A70B4A90A480}" sibTransId="{38F7A23D-F752-4ACE-902C-7150D0139B4D}"/>
    <dgm:cxn modelId="{DA67570E-7192-4F52-B62B-8B7E5073041C}" type="presOf" srcId="{AED05A35-0DDC-4166-875A-5C7BB368E204}" destId="{E47A9E4A-03E7-42AA-A71A-A31931816C9D}" srcOrd="0" destOrd="0" presId="urn:microsoft.com/office/officeart/2005/8/layout/orgChart1"/>
    <dgm:cxn modelId="{84EAE812-3A1E-492A-87FA-B15A616A6F88}" type="presOf" srcId="{FC569F7D-6005-4B22-A6F6-A6F38CEF31F8}" destId="{745ED9AF-B7B8-493D-BD75-227DA39888B1}" srcOrd="0" destOrd="0" presId="urn:microsoft.com/office/officeart/2005/8/layout/orgChart1"/>
    <dgm:cxn modelId="{7DFA2D1E-EC37-4D98-8886-CF270EB88D83}" type="presOf" srcId="{C76A9E71-7286-405B-A056-C49F45E29015}" destId="{33F5F4A2-E6BC-4257-B306-7E5ECE3F8B69}" srcOrd="0" destOrd="0" presId="urn:microsoft.com/office/officeart/2005/8/layout/orgChart1"/>
    <dgm:cxn modelId="{49498922-6F18-4653-828A-180B69579E28}" type="presOf" srcId="{E62C1328-F01E-46DF-ABFD-EA78D810BDD7}" destId="{B30B138A-801E-4AFA-BF44-282E0DB62EC4}" srcOrd="0" destOrd="0" presId="urn:microsoft.com/office/officeart/2005/8/layout/orgChart1"/>
    <dgm:cxn modelId="{6D580037-515F-46C4-B328-F69271D4EA63}" type="presOf" srcId="{BC557824-56B4-47C2-8B53-E09CFD5E7923}" destId="{989742CE-9630-44D8-BBB1-0F1F57309ED6}" srcOrd="0" destOrd="0" presId="urn:microsoft.com/office/officeart/2005/8/layout/orgChart1"/>
    <dgm:cxn modelId="{9AF6113B-40DA-42C3-8F99-DEAB2090669B}" srcId="{7A9952D6-6465-4535-904B-EFC97EA9B322}" destId="{FC569F7D-6005-4B22-A6F6-A6F38CEF31F8}" srcOrd="0" destOrd="0" parTransId="{BFB30C36-E10B-4613-A2A2-C90618B8B3F4}" sibTransId="{08646509-5B44-4E80-8A80-0D9A84446855}"/>
    <dgm:cxn modelId="{7AB3425D-A411-439C-8F61-DF3A7EB4AE1B}" type="presOf" srcId="{BC557824-56B4-47C2-8B53-E09CFD5E7923}" destId="{83AD2B7E-E676-4FBB-8C0B-9BC09092C0DB}" srcOrd="1" destOrd="0" presId="urn:microsoft.com/office/officeart/2005/8/layout/orgChart1"/>
    <dgm:cxn modelId="{C1347F63-E6BB-4538-B869-6A59093F2891}" type="presOf" srcId="{B3A9BDE4-25E6-4FCD-B8D2-1CCFCF568298}" destId="{F216D90D-1D6B-4107-B826-C045DA294030}" srcOrd="1" destOrd="0" presId="urn:microsoft.com/office/officeart/2005/8/layout/orgChart1"/>
    <dgm:cxn modelId="{CDC4C867-7F97-40E2-96CE-67D8B7BC92F5}" type="presOf" srcId="{B3A9BDE4-25E6-4FCD-B8D2-1CCFCF568298}" destId="{AC069755-BEFC-4D8F-B514-EDB877F3B33D}" srcOrd="0" destOrd="0" presId="urn:microsoft.com/office/officeart/2005/8/layout/orgChart1"/>
    <dgm:cxn modelId="{62FE6669-45F0-40F0-8098-9F9E31F797EE}" type="presOf" srcId="{F657E326-9BF8-4E9C-A098-89B1FDC6F6B9}" destId="{85F9CAB7-490E-44BC-8165-91BBC178F419}" srcOrd="1" destOrd="0" presId="urn:microsoft.com/office/officeart/2005/8/layout/orgChart1"/>
    <dgm:cxn modelId="{9F7C856C-BE17-414D-B7F8-414CB0667E42}" srcId="{FC569F7D-6005-4B22-A6F6-A6F38CEF31F8}" destId="{BC557824-56B4-47C2-8B53-E09CFD5E7923}" srcOrd="1" destOrd="0" parTransId="{BD034CC7-EF68-4DD3-9885-7157BDA2A118}" sibTransId="{AE0CBBF1-294D-4A15-B236-12FC4F8E661C}"/>
    <dgm:cxn modelId="{49A56551-D040-4CFA-AD97-7905EDA3CD69}" type="presOf" srcId="{BFB30C36-E10B-4613-A2A2-C90618B8B3F4}" destId="{84939396-802F-4167-B13B-1EA57A9E90F1}" srcOrd="0" destOrd="0" presId="urn:microsoft.com/office/officeart/2005/8/layout/orgChart1"/>
    <dgm:cxn modelId="{1EB7507A-6F00-40AC-BF2E-704AB004A6E7}" srcId="{FC569F7D-6005-4B22-A6F6-A6F38CEF31F8}" destId="{092A6960-2DE0-4EE9-BB63-BEBE6B8F3140}" srcOrd="0" destOrd="0" parTransId="{C76A9E71-7286-405B-A056-C49F45E29015}" sibTransId="{56A14D3C-4643-4EF6-A299-41921E568313}"/>
    <dgm:cxn modelId="{B231AC7B-87F3-4585-85F7-D9DC77A77387}" type="presOf" srcId="{A0BE49CF-68D7-4650-8B29-A70B4A90A480}" destId="{E17A944F-0E32-4DCB-A705-D17FD280468F}" srcOrd="0" destOrd="0" presId="urn:microsoft.com/office/officeart/2005/8/layout/orgChart1"/>
    <dgm:cxn modelId="{1DF89A89-5D96-4847-9EA3-C7DDACFC3249}" srcId="{AED05A35-0DDC-4166-875A-5C7BB368E204}" destId="{7A9952D6-6465-4535-904B-EFC97EA9B322}" srcOrd="0" destOrd="0" parTransId="{5796D4EC-0D06-48C5-A550-FBAEF35D5C97}" sibTransId="{63219CD9-8CA4-48FD-8A68-164364C4DA52}"/>
    <dgm:cxn modelId="{FB79F58C-CA6F-4228-916F-3E52067DB257}" type="presOf" srcId="{7A9952D6-6465-4535-904B-EFC97EA9B322}" destId="{0CD8B86A-7B5D-4E18-9BEA-44FDA0DE6AB4}" srcOrd="1" destOrd="0" presId="urn:microsoft.com/office/officeart/2005/8/layout/orgChart1"/>
    <dgm:cxn modelId="{667646A9-9746-4EF0-992A-63832087E70A}" type="presOf" srcId="{092A6960-2DE0-4EE9-BB63-BEBE6B8F3140}" destId="{7C447AAB-77DB-4188-96A6-90CCBB3E2B1E}" srcOrd="1" destOrd="0" presId="urn:microsoft.com/office/officeart/2005/8/layout/orgChart1"/>
    <dgm:cxn modelId="{D70BD8BB-D3DD-4471-A973-B61F497195F1}" srcId="{092A6960-2DE0-4EE9-BB63-BEBE6B8F3140}" destId="{D293ACF1-BC2B-4054-B7A4-1E64B7394DDE}" srcOrd="0" destOrd="0" parTransId="{561BC4F6-FB62-437C-8479-C31AF87B54FD}" sibTransId="{4DA6A371-064D-4016-B718-5D5B7876F9DC}"/>
    <dgm:cxn modelId="{2E4D07BD-1B2F-4C32-8009-F6E5165B0A94}" type="presOf" srcId="{D293ACF1-BC2B-4054-B7A4-1E64B7394DDE}" destId="{6EA2DAD9-5B14-455E-B826-C1A5E6FE1647}" srcOrd="1" destOrd="0" presId="urn:microsoft.com/office/officeart/2005/8/layout/orgChart1"/>
    <dgm:cxn modelId="{88EA9FBE-68F5-4800-A569-5ADBCB5CE0F2}" type="presOf" srcId="{092A6960-2DE0-4EE9-BB63-BEBE6B8F3140}" destId="{85ABDC95-F212-4EF2-8A48-4F0FCD8263F9}" srcOrd="0" destOrd="0" presId="urn:microsoft.com/office/officeart/2005/8/layout/orgChart1"/>
    <dgm:cxn modelId="{C98950C0-87A7-4214-A0E0-73200AF94819}" type="presOf" srcId="{561BC4F6-FB62-437C-8479-C31AF87B54FD}" destId="{3B808A8D-8FB7-4EA5-820D-22F3915899A3}" srcOrd="0" destOrd="0" presId="urn:microsoft.com/office/officeart/2005/8/layout/orgChart1"/>
    <dgm:cxn modelId="{581E44C5-2D27-487B-B18D-19705F3C10B7}" type="presOf" srcId="{BD034CC7-EF68-4DD3-9885-7157BDA2A118}" destId="{571BC1E7-86B8-4B63-8081-B844660B674D}" srcOrd="0" destOrd="0" presId="urn:microsoft.com/office/officeart/2005/8/layout/orgChart1"/>
    <dgm:cxn modelId="{CCFEA1CB-B6E5-43CA-B0C8-90DF18941836}" type="presOf" srcId="{F657E326-9BF8-4E9C-A098-89B1FDC6F6B9}" destId="{35175D58-4D41-4F99-A6A9-4057CCD8F96B}" srcOrd="0" destOrd="0" presId="urn:microsoft.com/office/officeart/2005/8/layout/orgChart1"/>
    <dgm:cxn modelId="{32ACA4DD-875A-48B4-B166-074E3EE444C5}" srcId="{092A6960-2DE0-4EE9-BB63-BEBE6B8F3140}" destId="{F657E326-9BF8-4E9C-A098-89B1FDC6F6B9}" srcOrd="1" destOrd="0" parTransId="{E62C1328-F01E-46DF-ABFD-EA78D810BDD7}" sibTransId="{1B286230-3F20-419D-A3AB-1857B50DD4E9}"/>
    <dgm:cxn modelId="{1A50D5E1-B4B4-41BD-946D-8C310D1C530F}" type="presOf" srcId="{D293ACF1-BC2B-4054-B7A4-1E64B7394DDE}" destId="{8A9A6863-8834-4489-A580-F5D4CE844185}" srcOrd="0" destOrd="0" presId="urn:microsoft.com/office/officeart/2005/8/layout/orgChart1"/>
    <dgm:cxn modelId="{62CA58EE-C9EF-4E21-B819-2372289DE6E4}" type="presOf" srcId="{FC569F7D-6005-4B22-A6F6-A6F38CEF31F8}" destId="{A0EC7AB1-1E5C-4C6F-BDE6-8D98A23D585B}" srcOrd="1" destOrd="0" presId="urn:microsoft.com/office/officeart/2005/8/layout/orgChart1"/>
    <dgm:cxn modelId="{A1F2E9F2-CBEF-40A5-BC2D-03C090D6943C}" type="presOf" srcId="{7A9952D6-6465-4535-904B-EFC97EA9B322}" destId="{9B8C4364-DBFC-49C9-922D-8141C4F3FDB0}" srcOrd="0" destOrd="0" presId="urn:microsoft.com/office/officeart/2005/8/layout/orgChart1"/>
    <dgm:cxn modelId="{B9D1C907-694C-4109-9131-AA371612AE52}" type="presParOf" srcId="{E47A9E4A-03E7-42AA-A71A-A31931816C9D}" destId="{6C241D68-85B6-4F1E-B9D2-0AA97C4ECF5A}" srcOrd="0" destOrd="0" presId="urn:microsoft.com/office/officeart/2005/8/layout/orgChart1"/>
    <dgm:cxn modelId="{98E1F77C-4242-46C8-B707-139EE9B65AA8}" type="presParOf" srcId="{6C241D68-85B6-4F1E-B9D2-0AA97C4ECF5A}" destId="{90A5D7F3-B39B-403C-9A64-0961A28DE260}" srcOrd="0" destOrd="0" presId="urn:microsoft.com/office/officeart/2005/8/layout/orgChart1"/>
    <dgm:cxn modelId="{FD4DF418-3A61-4BEA-977D-CA9EEF91BC98}" type="presParOf" srcId="{90A5D7F3-B39B-403C-9A64-0961A28DE260}" destId="{9B8C4364-DBFC-49C9-922D-8141C4F3FDB0}" srcOrd="0" destOrd="0" presId="urn:microsoft.com/office/officeart/2005/8/layout/orgChart1"/>
    <dgm:cxn modelId="{DF9E6AD8-0581-4FF1-891D-6DA16FDB0F50}" type="presParOf" srcId="{90A5D7F3-B39B-403C-9A64-0961A28DE260}" destId="{0CD8B86A-7B5D-4E18-9BEA-44FDA0DE6AB4}" srcOrd="1" destOrd="0" presId="urn:microsoft.com/office/officeart/2005/8/layout/orgChart1"/>
    <dgm:cxn modelId="{B97F388E-DFEB-4B1C-9660-2E756CFC62C1}" type="presParOf" srcId="{6C241D68-85B6-4F1E-B9D2-0AA97C4ECF5A}" destId="{C92E5C77-FFEC-40C9-82BC-F7168E824CC7}" srcOrd="1" destOrd="0" presId="urn:microsoft.com/office/officeart/2005/8/layout/orgChart1"/>
    <dgm:cxn modelId="{95725963-0A8C-4317-8486-D45A8AE4F86E}" type="presParOf" srcId="{C92E5C77-FFEC-40C9-82BC-F7168E824CC7}" destId="{84939396-802F-4167-B13B-1EA57A9E90F1}" srcOrd="0" destOrd="0" presId="urn:microsoft.com/office/officeart/2005/8/layout/orgChart1"/>
    <dgm:cxn modelId="{D1F1CF14-EC73-46ED-BE4C-3A84A66CB3A7}" type="presParOf" srcId="{C92E5C77-FFEC-40C9-82BC-F7168E824CC7}" destId="{9BF59F3C-A8A8-4A91-B86D-237EEF0A725A}" srcOrd="1" destOrd="0" presId="urn:microsoft.com/office/officeart/2005/8/layout/orgChart1"/>
    <dgm:cxn modelId="{E6150F54-BE62-48A7-9E70-E7DE0971F5DC}" type="presParOf" srcId="{9BF59F3C-A8A8-4A91-B86D-237EEF0A725A}" destId="{F16899C5-90B5-4775-8D73-9C4F313F3DA6}" srcOrd="0" destOrd="0" presId="urn:microsoft.com/office/officeart/2005/8/layout/orgChart1"/>
    <dgm:cxn modelId="{7D4C93B3-3EEB-4E1A-9280-66D013000D10}" type="presParOf" srcId="{F16899C5-90B5-4775-8D73-9C4F313F3DA6}" destId="{745ED9AF-B7B8-493D-BD75-227DA39888B1}" srcOrd="0" destOrd="0" presId="urn:microsoft.com/office/officeart/2005/8/layout/orgChart1"/>
    <dgm:cxn modelId="{343A3477-8236-48DA-855A-B70BD7A3C79E}" type="presParOf" srcId="{F16899C5-90B5-4775-8D73-9C4F313F3DA6}" destId="{A0EC7AB1-1E5C-4C6F-BDE6-8D98A23D585B}" srcOrd="1" destOrd="0" presId="urn:microsoft.com/office/officeart/2005/8/layout/orgChart1"/>
    <dgm:cxn modelId="{E3F0B9A1-99A3-467F-A515-09ECD61B37D8}" type="presParOf" srcId="{9BF59F3C-A8A8-4A91-B86D-237EEF0A725A}" destId="{63B3C576-BCF7-42A5-873C-BA7A3427D289}" srcOrd="1" destOrd="0" presId="urn:microsoft.com/office/officeart/2005/8/layout/orgChart1"/>
    <dgm:cxn modelId="{17C23C7F-EEAB-4803-842E-3B252CA2B9B6}" type="presParOf" srcId="{63B3C576-BCF7-42A5-873C-BA7A3427D289}" destId="{33F5F4A2-E6BC-4257-B306-7E5ECE3F8B69}" srcOrd="0" destOrd="0" presId="urn:microsoft.com/office/officeart/2005/8/layout/orgChart1"/>
    <dgm:cxn modelId="{AF5D725E-E80D-4497-A5D4-A244A3BD3D68}" type="presParOf" srcId="{63B3C576-BCF7-42A5-873C-BA7A3427D289}" destId="{DADBDB81-410D-4051-9CDB-835794502FF1}" srcOrd="1" destOrd="0" presId="urn:microsoft.com/office/officeart/2005/8/layout/orgChart1"/>
    <dgm:cxn modelId="{332E1DD4-518E-4865-88EA-E1489F2CE921}" type="presParOf" srcId="{DADBDB81-410D-4051-9CDB-835794502FF1}" destId="{1E852336-898A-45DE-86A3-D3133DBE2B02}" srcOrd="0" destOrd="0" presId="urn:microsoft.com/office/officeart/2005/8/layout/orgChart1"/>
    <dgm:cxn modelId="{C3A3882F-D498-4043-9EA1-CCB4B678AC06}" type="presParOf" srcId="{1E852336-898A-45DE-86A3-D3133DBE2B02}" destId="{85ABDC95-F212-4EF2-8A48-4F0FCD8263F9}" srcOrd="0" destOrd="0" presId="urn:microsoft.com/office/officeart/2005/8/layout/orgChart1"/>
    <dgm:cxn modelId="{C1F2E135-3915-4F27-993C-8460EF3A8177}" type="presParOf" srcId="{1E852336-898A-45DE-86A3-D3133DBE2B02}" destId="{7C447AAB-77DB-4188-96A6-90CCBB3E2B1E}" srcOrd="1" destOrd="0" presId="urn:microsoft.com/office/officeart/2005/8/layout/orgChart1"/>
    <dgm:cxn modelId="{9F272E92-73F3-45E2-9690-CA2CF1988491}" type="presParOf" srcId="{DADBDB81-410D-4051-9CDB-835794502FF1}" destId="{B8C1AF7A-3338-4372-ADE0-673CB553E0AC}" srcOrd="1" destOrd="0" presId="urn:microsoft.com/office/officeart/2005/8/layout/orgChart1"/>
    <dgm:cxn modelId="{421ED7C0-B077-434A-B3A8-A51E40E941DB}" type="presParOf" srcId="{B8C1AF7A-3338-4372-ADE0-673CB553E0AC}" destId="{3B808A8D-8FB7-4EA5-820D-22F3915899A3}" srcOrd="0" destOrd="0" presId="urn:microsoft.com/office/officeart/2005/8/layout/orgChart1"/>
    <dgm:cxn modelId="{3BC00CCE-56AB-4D24-8BC1-D10E9F9FB088}" type="presParOf" srcId="{B8C1AF7A-3338-4372-ADE0-673CB553E0AC}" destId="{78FF1236-DAF4-443E-A1CB-D42454D289FE}" srcOrd="1" destOrd="0" presId="urn:microsoft.com/office/officeart/2005/8/layout/orgChart1"/>
    <dgm:cxn modelId="{623BC2A0-9EE1-4BB7-8A2B-90EB7C013707}" type="presParOf" srcId="{78FF1236-DAF4-443E-A1CB-D42454D289FE}" destId="{5132A7D9-1A52-4436-A280-BFB3C6F8BB36}" srcOrd="0" destOrd="0" presId="urn:microsoft.com/office/officeart/2005/8/layout/orgChart1"/>
    <dgm:cxn modelId="{3F222FB4-1006-4F5D-AD7B-302E9ED52C42}" type="presParOf" srcId="{5132A7D9-1A52-4436-A280-BFB3C6F8BB36}" destId="{8A9A6863-8834-4489-A580-F5D4CE844185}" srcOrd="0" destOrd="0" presId="urn:microsoft.com/office/officeart/2005/8/layout/orgChart1"/>
    <dgm:cxn modelId="{BE77F11A-64C3-4328-99B2-815CCFCA06AE}" type="presParOf" srcId="{5132A7D9-1A52-4436-A280-BFB3C6F8BB36}" destId="{6EA2DAD9-5B14-455E-B826-C1A5E6FE1647}" srcOrd="1" destOrd="0" presId="urn:microsoft.com/office/officeart/2005/8/layout/orgChart1"/>
    <dgm:cxn modelId="{8FB6AF76-AD21-4A30-ADD2-225883BE28CA}" type="presParOf" srcId="{78FF1236-DAF4-443E-A1CB-D42454D289FE}" destId="{CBF32192-85A0-427F-9105-7A7B8929F2EF}" srcOrd="1" destOrd="0" presId="urn:microsoft.com/office/officeart/2005/8/layout/orgChart1"/>
    <dgm:cxn modelId="{748F639E-8720-4837-B8FC-4EBAFD675A12}" type="presParOf" srcId="{78FF1236-DAF4-443E-A1CB-D42454D289FE}" destId="{44F3520A-FED4-48C2-A631-D3D434E274E3}" srcOrd="2" destOrd="0" presId="urn:microsoft.com/office/officeart/2005/8/layout/orgChart1"/>
    <dgm:cxn modelId="{81E22362-0CE2-4A7B-B380-ADEA8404FE8D}" type="presParOf" srcId="{B8C1AF7A-3338-4372-ADE0-673CB553E0AC}" destId="{B30B138A-801E-4AFA-BF44-282E0DB62EC4}" srcOrd="2" destOrd="0" presId="urn:microsoft.com/office/officeart/2005/8/layout/orgChart1"/>
    <dgm:cxn modelId="{3A44A717-FB1A-42F9-A9B9-66E91F1CE729}" type="presParOf" srcId="{B8C1AF7A-3338-4372-ADE0-673CB553E0AC}" destId="{F13D657A-67B9-40BE-B47F-D6BA9A62DBB9}" srcOrd="3" destOrd="0" presId="urn:microsoft.com/office/officeart/2005/8/layout/orgChart1"/>
    <dgm:cxn modelId="{15A0B379-D135-402D-9C73-61872903D0E8}" type="presParOf" srcId="{F13D657A-67B9-40BE-B47F-D6BA9A62DBB9}" destId="{FAE93D00-1F8D-4360-A1CE-601CF39FF73B}" srcOrd="0" destOrd="0" presId="urn:microsoft.com/office/officeart/2005/8/layout/orgChart1"/>
    <dgm:cxn modelId="{677C767A-040C-47FB-972B-2EFC1143EEF9}" type="presParOf" srcId="{FAE93D00-1F8D-4360-A1CE-601CF39FF73B}" destId="{35175D58-4D41-4F99-A6A9-4057CCD8F96B}" srcOrd="0" destOrd="0" presId="urn:microsoft.com/office/officeart/2005/8/layout/orgChart1"/>
    <dgm:cxn modelId="{434FD3B3-FEBB-4B74-BFD5-CDB107EE0B19}" type="presParOf" srcId="{FAE93D00-1F8D-4360-A1CE-601CF39FF73B}" destId="{85F9CAB7-490E-44BC-8165-91BBC178F419}" srcOrd="1" destOrd="0" presId="urn:microsoft.com/office/officeart/2005/8/layout/orgChart1"/>
    <dgm:cxn modelId="{E7D2B190-0940-42FF-8A7E-A8776F6B5C63}" type="presParOf" srcId="{F13D657A-67B9-40BE-B47F-D6BA9A62DBB9}" destId="{85DEF6A7-8D3C-479A-A9DB-4226EB14EF3B}" srcOrd="1" destOrd="0" presId="urn:microsoft.com/office/officeart/2005/8/layout/orgChart1"/>
    <dgm:cxn modelId="{19136AE6-0DB7-4271-AFB1-7F9661E4EB73}" type="presParOf" srcId="{F13D657A-67B9-40BE-B47F-D6BA9A62DBB9}" destId="{17965BA4-62DD-48A6-BEFC-F4CD91CCAB1D}" srcOrd="2" destOrd="0" presId="urn:microsoft.com/office/officeart/2005/8/layout/orgChart1"/>
    <dgm:cxn modelId="{92918496-7717-4F8B-A5F6-335846D49748}" type="presParOf" srcId="{DADBDB81-410D-4051-9CDB-835794502FF1}" destId="{E995578D-DD07-44F4-943C-6A47D0088167}" srcOrd="2" destOrd="0" presId="urn:microsoft.com/office/officeart/2005/8/layout/orgChart1"/>
    <dgm:cxn modelId="{E86B8F4A-7210-407E-8B0B-490903FDC10B}" type="presParOf" srcId="{63B3C576-BCF7-42A5-873C-BA7A3427D289}" destId="{571BC1E7-86B8-4B63-8081-B844660B674D}" srcOrd="2" destOrd="0" presId="urn:microsoft.com/office/officeart/2005/8/layout/orgChart1"/>
    <dgm:cxn modelId="{932B0050-58CC-4C9B-BAE5-F69D8D748101}" type="presParOf" srcId="{63B3C576-BCF7-42A5-873C-BA7A3427D289}" destId="{891F97EB-623F-4F72-A32B-6D1BB8547527}" srcOrd="3" destOrd="0" presId="urn:microsoft.com/office/officeart/2005/8/layout/orgChart1"/>
    <dgm:cxn modelId="{501F756A-05EE-49A0-ADEB-9B62E3A0B559}" type="presParOf" srcId="{891F97EB-623F-4F72-A32B-6D1BB8547527}" destId="{278179B6-98A6-44FB-A460-5136E7744D59}" srcOrd="0" destOrd="0" presId="urn:microsoft.com/office/officeart/2005/8/layout/orgChart1"/>
    <dgm:cxn modelId="{466A72E9-E320-472E-8F1F-918B7783CFE3}" type="presParOf" srcId="{278179B6-98A6-44FB-A460-5136E7744D59}" destId="{989742CE-9630-44D8-BBB1-0F1F57309ED6}" srcOrd="0" destOrd="0" presId="urn:microsoft.com/office/officeart/2005/8/layout/orgChart1"/>
    <dgm:cxn modelId="{230670A8-27AA-4D5E-85B8-2E3C8D10D9E6}" type="presParOf" srcId="{278179B6-98A6-44FB-A460-5136E7744D59}" destId="{83AD2B7E-E676-4FBB-8C0B-9BC09092C0DB}" srcOrd="1" destOrd="0" presId="urn:microsoft.com/office/officeart/2005/8/layout/orgChart1"/>
    <dgm:cxn modelId="{7B84DF1E-FD76-4470-B36F-39A44F37E192}" type="presParOf" srcId="{891F97EB-623F-4F72-A32B-6D1BB8547527}" destId="{433518FF-4EC4-4413-882B-EF52C1679E24}" srcOrd="1" destOrd="0" presId="urn:microsoft.com/office/officeart/2005/8/layout/orgChart1"/>
    <dgm:cxn modelId="{BBB2C8BE-EEA3-4023-A145-A24B313A4FD3}" type="presParOf" srcId="{891F97EB-623F-4F72-A32B-6D1BB8547527}" destId="{1C05C07F-7E09-4BBD-808B-AFA89C1DCCCB}" srcOrd="2" destOrd="0" presId="urn:microsoft.com/office/officeart/2005/8/layout/orgChart1"/>
    <dgm:cxn modelId="{F686FF42-4BE5-4F3A-A4A7-B06D14FBA5B9}" type="presParOf" srcId="{9BF59F3C-A8A8-4A91-B86D-237EEF0A725A}" destId="{836530D0-D422-4C1B-B925-82E7DA0DF9C9}" srcOrd="2" destOrd="0" presId="urn:microsoft.com/office/officeart/2005/8/layout/orgChart1"/>
    <dgm:cxn modelId="{8A823FD5-3569-4682-8D10-066F341C3250}" type="presParOf" srcId="{836530D0-D422-4C1B-B925-82E7DA0DF9C9}" destId="{E17A944F-0E32-4DCB-A705-D17FD280468F}" srcOrd="0" destOrd="0" presId="urn:microsoft.com/office/officeart/2005/8/layout/orgChart1"/>
    <dgm:cxn modelId="{39B1846C-EC39-47A6-8137-8BD6D213FC6D}" type="presParOf" srcId="{836530D0-D422-4C1B-B925-82E7DA0DF9C9}" destId="{78E8BA5A-3022-4605-8A51-A25B113DCC89}" srcOrd="1" destOrd="0" presId="urn:microsoft.com/office/officeart/2005/8/layout/orgChart1"/>
    <dgm:cxn modelId="{AAEA295D-DFC2-4A22-8643-3D141AC86C3D}" type="presParOf" srcId="{78E8BA5A-3022-4605-8A51-A25B113DCC89}" destId="{17264A42-DDB7-4A9F-9990-0D5BADFEE547}" srcOrd="0" destOrd="0" presId="urn:microsoft.com/office/officeart/2005/8/layout/orgChart1"/>
    <dgm:cxn modelId="{3AEA5879-E341-4166-84E7-81509634FF95}" type="presParOf" srcId="{17264A42-DDB7-4A9F-9990-0D5BADFEE547}" destId="{AC069755-BEFC-4D8F-B514-EDB877F3B33D}" srcOrd="0" destOrd="0" presId="urn:microsoft.com/office/officeart/2005/8/layout/orgChart1"/>
    <dgm:cxn modelId="{8BBE664C-240A-46DB-934E-F5B7AC7989B1}" type="presParOf" srcId="{17264A42-DDB7-4A9F-9990-0D5BADFEE547}" destId="{F216D90D-1D6B-4107-B826-C045DA294030}" srcOrd="1" destOrd="0" presId="urn:microsoft.com/office/officeart/2005/8/layout/orgChart1"/>
    <dgm:cxn modelId="{B16391C7-50AA-4B89-BF69-DC9B47817FD6}" type="presParOf" srcId="{78E8BA5A-3022-4605-8A51-A25B113DCC89}" destId="{388A9F38-E64C-4B98-86F7-1AE6A0F375C3}" srcOrd="1" destOrd="0" presId="urn:microsoft.com/office/officeart/2005/8/layout/orgChart1"/>
    <dgm:cxn modelId="{7CAFC7A9-7452-46A3-8B1A-3B0B73A894BB}" type="presParOf" srcId="{78E8BA5A-3022-4605-8A51-A25B113DCC89}" destId="{15B8A5EE-5371-4060-9F65-D097B495F4DA}" srcOrd="2" destOrd="0" presId="urn:microsoft.com/office/officeart/2005/8/layout/orgChart1"/>
    <dgm:cxn modelId="{C526366B-2473-4F6B-A4ED-0975E6A725F8}" type="presParOf" srcId="{6C241D68-85B6-4F1E-B9D2-0AA97C4ECF5A}" destId="{892D9870-E543-4282-9D11-38CA523B4A77}" srcOrd="2" destOrd="0" presId="urn:microsoft.com/office/officeart/2005/8/layout/orgChart1"/>
  </dgm:cxnLst>
  <dgm:bg>
    <a:no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7A944F-0E32-4DCB-A705-D17FD280468F}">
      <dsp:nvSpPr>
        <dsp:cNvPr id="0" name=""/>
        <dsp:cNvSpPr/>
      </dsp:nvSpPr>
      <dsp:spPr>
        <a:xfrm>
          <a:off x="3907094" y="1352351"/>
          <a:ext cx="117218" cy="513527"/>
        </a:xfrm>
        <a:custGeom>
          <a:avLst/>
          <a:gdLst/>
          <a:ahLst/>
          <a:cxnLst/>
          <a:rect l="0" t="0" r="0" b="0"/>
          <a:pathLst>
            <a:path>
              <a:moveTo>
                <a:pt x="117218" y="0"/>
              </a:moveTo>
              <a:lnTo>
                <a:pt x="117218" y="513527"/>
              </a:lnTo>
              <a:lnTo>
                <a:pt x="0" y="51352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1BC1E7-86B8-4B63-8081-B844660B674D}">
      <dsp:nvSpPr>
        <dsp:cNvPr id="0" name=""/>
        <dsp:cNvSpPr/>
      </dsp:nvSpPr>
      <dsp:spPr>
        <a:xfrm>
          <a:off x="4024312" y="1352351"/>
          <a:ext cx="1323114" cy="1027054"/>
        </a:xfrm>
        <a:custGeom>
          <a:avLst/>
          <a:gdLst/>
          <a:ahLst/>
          <a:cxnLst/>
          <a:rect l="0" t="0" r="0" b="0"/>
          <a:pathLst>
            <a:path>
              <a:moveTo>
                <a:pt x="0" y="0"/>
              </a:moveTo>
              <a:lnTo>
                <a:pt x="0" y="909836"/>
              </a:lnTo>
              <a:lnTo>
                <a:pt x="1323114" y="909836"/>
              </a:lnTo>
              <a:lnTo>
                <a:pt x="1323114" y="10270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0B138A-801E-4AFA-BF44-282E0DB62EC4}">
      <dsp:nvSpPr>
        <dsp:cNvPr id="0" name=""/>
        <dsp:cNvSpPr/>
      </dsp:nvSpPr>
      <dsp:spPr>
        <a:xfrm>
          <a:off x="2119718" y="2937587"/>
          <a:ext cx="361768" cy="1306145"/>
        </a:xfrm>
        <a:custGeom>
          <a:avLst/>
          <a:gdLst/>
          <a:ahLst/>
          <a:cxnLst/>
          <a:rect l="0" t="0" r="0" b="0"/>
          <a:pathLst>
            <a:path>
              <a:moveTo>
                <a:pt x="0" y="0"/>
              </a:moveTo>
              <a:lnTo>
                <a:pt x="0" y="1306145"/>
              </a:lnTo>
              <a:lnTo>
                <a:pt x="361768" y="130614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808A8D-8FB7-4EA5-820D-22F3915899A3}">
      <dsp:nvSpPr>
        <dsp:cNvPr id="0" name=""/>
        <dsp:cNvSpPr/>
      </dsp:nvSpPr>
      <dsp:spPr>
        <a:xfrm>
          <a:off x="2119718" y="2937587"/>
          <a:ext cx="361768" cy="513527"/>
        </a:xfrm>
        <a:custGeom>
          <a:avLst/>
          <a:gdLst/>
          <a:ahLst/>
          <a:cxnLst/>
          <a:rect l="0" t="0" r="0" b="0"/>
          <a:pathLst>
            <a:path>
              <a:moveTo>
                <a:pt x="0" y="0"/>
              </a:moveTo>
              <a:lnTo>
                <a:pt x="0" y="513527"/>
              </a:lnTo>
              <a:lnTo>
                <a:pt x="361768" y="51352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F5F4A2-E6BC-4257-B306-7E5ECE3F8B69}">
      <dsp:nvSpPr>
        <dsp:cNvPr id="0" name=""/>
        <dsp:cNvSpPr/>
      </dsp:nvSpPr>
      <dsp:spPr>
        <a:xfrm>
          <a:off x="3084434" y="1352351"/>
          <a:ext cx="939877" cy="1027054"/>
        </a:xfrm>
        <a:custGeom>
          <a:avLst/>
          <a:gdLst/>
          <a:ahLst/>
          <a:cxnLst/>
          <a:rect l="0" t="0" r="0" b="0"/>
          <a:pathLst>
            <a:path>
              <a:moveTo>
                <a:pt x="939877" y="0"/>
              </a:moveTo>
              <a:lnTo>
                <a:pt x="939877" y="909836"/>
              </a:lnTo>
              <a:lnTo>
                <a:pt x="0" y="909836"/>
              </a:lnTo>
              <a:lnTo>
                <a:pt x="0" y="10270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4939396-802F-4167-B13B-1EA57A9E90F1}">
      <dsp:nvSpPr>
        <dsp:cNvPr id="0" name=""/>
        <dsp:cNvSpPr/>
      </dsp:nvSpPr>
      <dsp:spPr>
        <a:xfrm>
          <a:off x="3978592" y="559733"/>
          <a:ext cx="91440" cy="234436"/>
        </a:xfrm>
        <a:custGeom>
          <a:avLst/>
          <a:gdLst/>
          <a:ahLst/>
          <a:cxnLst/>
          <a:rect l="0" t="0" r="0" b="0"/>
          <a:pathLst>
            <a:path>
              <a:moveTo>
                <a:pt x="45720" y="0"/>
              </a:moveTo>
              <a:lnTo>
                <a:pt x="45720" y="23443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8C4364-DBFC-49C9-922D-8141C4F3FDB0}">
      <dsp:nvSpPr>
        <dsp:cNvPr id="0" name=""/>
        <dsp:cNvSpPr/>
      </dsp:nvSpPr>
      <dsp:spPr>
        <a:xfrm>
          <a:off x="3205828" y="1551"/>
          <a:ext cx="1636968" cy="558181"/>
        </a:xfrm>
        <a:prstGeom prst="rect">
          <a:avLst/>
        </a:prstGeom>
        <a:solidFill>
          <a:srgbClr val="5EA8A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latin typeface="Arial" panose="020B0604020202020204" pitchFamily="34" charset="0"/>
              <a:cs typeface="Arial" panose="020B0604020202020204" pitchFamily="34" charset="0"/>
            </a:rPr>
            <a:t>Non-</a:t>
          </a:r>
          <a:r>
            <a:rPr lang="pt-BR" sz="1400" kern="1200" dirty="0" err="1">
              <a:latin typeface="Arial" panose="020B0604020202020204" pitchFamily="34" charset="0"/>
              <a:cs typeface="Arial" panose="020B0604020202020204" pitchFamily="34" charset="0"/>
            </a:rPr>
            <a:t>Executive</a:t>
          </a:r>
          <a:r>
            <a:rPr lang="pt-BR" sz="1400" kern="1200" dirty="0">
              <a:latin typeface="Arial" panose="020B0604020202020204" pitchFamily="34" charset="0"/>
              <a:cs typeface="Arial" panose="020B0604020202020204" pitchFamily="34" charset="0"/>
            </a:rPr>
            <a:t> </a:t>
          </a:r>
          <a:r>
            <a:rPr lang="pt-BR" sz="1400" kern="1200" dirty="0" err="1">
              <a:latin typeface="Arial" panose="020B0604020202020204" pitchFamily="34" charset="0"/>
              <a:cs typeface="Arial" panose="020B0604020202020204" pitchFamily="34" charset="0"/>
            </a:rPr>
            <a:t>Board</a:t>
          </a:r>
          <a:endParaRPr lang="pt-BR" sz="1400" kern="1200" dirty="0">
            <a:latin typeface="Arial" panose="020B0604020202020204" pitchFamily="34" charset="0"/>
            <a:cs typeface="Arial" panose="020B0604020202020204" pitchFamily="34" charset="0"/>
          </a:endParaRPr>
        </a:p>
      </dsp:txBody>
      <dsp:txXfrm>
        <a:off x="3205828" y="1551"/>
        <a:ext cx="1636968" cy="558181"/>
      </dsp:txXfrm>
    </dsp:sp>
    <dsp:sp modelId="{745ED9AF-B7B8-493D-BD75-227DA39888B1}">
      <dsp:nvSpPr>
        <dsp:cNvPr id="0" name=""/>
        <dsp:cNvSpPr/>
      </dsp:nvSpPr>
      <dsp:spPr>
        <a:xfrm>
          <a:off x="3466130" y="794169"/>
          <a:ext cx="1116363" cy="558181"/>
        </a:xfrm>
        <a:prstGeom prst="rect">
          <a:avLst/>
        </a:prstGeom>
        <a:solidFill>
          <a:srgbClr val="5EA8A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latin typeface="Arial" panose="020B0604020202020204" pitchFamily="34" charset="0"/>
              <a:cs typeface="Arial" panose="020B0604020202020204" pitchFamily="34" charset="0"/>
            </a:rPr>
            <a:t>Plant Manager</a:t>
          </a:r>
        </a:p>
      </dsp:txBody>
      <dsp:txXfrm>
        <a:off x="3466130" y="794169"/>
        <a:ext cx="1116363" cy="558181"/>
      </dsp:txXfrm>
    </dsp:sp>
    <dsp:sp modelId="{85ABDC95-F212-4EF2-8A48-4F0FCD8263F9}">
      <dsp:nvSpPr>
        <dsp:cNvPr id="0" name=""/>
        <dsp:cNvSpPr/>
      </dsp:nvSpPr>
      <dsp:spPr>
        <a:xfrm>
          <a:off x="1878538" y="2379405"/>
          <a:ext cx="2411791" cy="558181"/>
        </a:xfrm>
        <a:prstGeom prst="rect">
          <a:avLst/>
        </a:prstGeom>
        <a:solidFill>
          <a:srgbClr val="5EA8A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err="1">
              <a:latin typeface="Arial" panose="020B0604020202020204" pitchFamily="34" charset="0"/>
              <a:cs typeface="Arial" panose="020B0604020202020204" pitchFamily="34" charset="0"/>
            </a:rPr>
            <a:t>Administrative</a:t>
          </a:r>
          <a:r>
            <a:rPr lang="pt-BR" sz="1400" kern="1200" dirty="0">
              <a:latin typeface="Arial" panose="020B0604020202020204" pitchFamily="34" charset="0"/>
              <a:cs typeface="Arial" panose="020B0604020202020204" pitchFamily="34" charset="0"/>
            </a:rPr>
            <a:t> </a:t>
          </a:r>
          <a:r>
            <a:rPr lang="pt-BR" sz="1400" kern="1200" dirty="0" err="1">
              <a:latin typeface="Arial" panose="020B0604020202020204" pitchFamily="34" charset="0"/>
              <a:cs typeface="Arial" panose="020B0604020202020204" pitchFamily="34" charset="0"/>
            </a:rPr>
            <a:t>Support</a:t>
          </a:r>
          <a:r>
            <a:rPr lang="pt-BR" sz="1400" kern="1200" dirty="0">
              <a:latin typeface="Arial" panose="020B0604020202020204" pitchFamily="34" charset="0"/>
              <a:cs typeface="Arial" panose="020B0604020202020204" pitchFamily="34" charset="0"/>
            </a:rPr>
            <a:t> &amp; </a:t>
          </a:r>
          <a:r>
            <a:rPr lang="pt-BR" sz="1400" kern="1200" dirty="0" err="1">
              <a:latin typeface="Arial" panose="020B0604020202020204" pitchFamily="34" charset="0"/>
              <a:cs typeface="Arial" panose="020B0604020202020204" pitchFamily="34" charset="0"/>
            </a:rPr>
            <a:t>Logistics</a:t>
          </a:r>
          <a:endParaRPr lang="pt-BR" sz="1400" kern="1200" dirty="0">
            <a:latin typeface="Arial" panose="020B0604020202020204" pitchFamily="34" charset="0"/>
            <a:cs typeface="Arial" panose="020B0604020202020204" pitchFamily="34" charset="0"/>
          </a:endParaRPr>
        </a:p>
      </dsp:txBody>
      <dsp:txXfrm>
        <a:off x="1878538" y="2379405"/>
        <a:ext cx="2411791" cy="558181"/>
      </dsp:txXfrm>
    </dsp:sp>
    <dsp:sp modelId="{8A9A6863-8834-4489-A580-F5D4CE844185}">
      <dsp:nvSpPr>
        <dsp:cNvPr id="0" name=""/>
        <dsp:cNvSpPr/>
      </dsp:nvSpPr>
      <dsp:spPr>
        <a:xfrm>
          <a:off x="2481486" y="3172023"/>
          <a:ext cx="2139633" cy="558181"/>
        </a:xfrm>
        <a:prstGeom prst="rect">
          <a:avLst/>
        </a:prstGeom>
        <a:solidFill>
          <a:srgbClr val="5EA8A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latin typeface="Arial" panose="020B0604020202020204" pitchFamily="34" charset="0"/>
              <a:cs typeface="Arial" panose="020B0604020202020204" pitchFamily="34" charset="0"/>
            </a:rPr>
            <a:t>Non-</a:t>
          </a:r>
          <a:r>
            <a:rPr lang="pt-BR" sz="1400" kern="1200" dirty="0" err="1">
              <a:latin typeface="Arial" panose="020B0604020202020204" pitchFamily="34" charset="0"/>
              <a:cs typeface="Arial" panose="020B0604020202020204" pitchFamily="34" charset="0"/>
            </a:rPr>
            <a:t>Technical</a:t>
          </a:r>
          <a:r>
            <a:rPr lang="pt-BR" sz="1400" kern="1200" dirty="0">
              <a:latin typeface="Arial" panose="020B0604020202020204" pitchFamily="34" charset="0"/>
              <a:cs typeface="Arial" panose="020B0604020202020204" pitchFamily="34" charset="0"/>
            </a:rPr>
            <a:t> Staff</a:t>
          </a:r>
        </a:p>
      </dsp:txBody>
      <dsp:txXfrm>
        <a:off x="2481486" y="3172023"/>
        <a:ext cx="2139633" cy="558181"/>
      </dsp:txXfrm>
    </dsp:sp>
    <dsp:sp modelId="{35175D58-4D41-4F99-A6A9-4057CCD8F96B}">
      <dsp:nvSpPr>
        <dsp:cNvPr id="0" name=""/>
        <dsp:cNvSpPr/>
      </dsp:nvSpPr>
      <dsp:spPr>
        <a:xfrm>
          <a:off x="2481486" y="3964641"/>
          <a:ext cx="2111947" cy="558181"/>
        </a:xfrm>
        <a:prstGeom prst="rect">
          <a:avLst/>
        </a:prstGeom>
        <a:solidFill>
          <a:srgbClr val="5EA8A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latin typeface="Arial" panose="020B0604020202020204" pitchFamily="34" charset="0"/>
              <a:cs typeface="Arial" panose="020B0604020202020204" pitchFamily="34" charset="0"/>
            </a:rPr>
            <a:t>Staff </a:t>
          </a:r>
          <a:r>
            <a:rPr lang="pt-BR" sz="1400" kern="1200" dirty="0" err="1">
              <a:latin typeface="Arial" panose="020B0604020202020204" pitchFamily="34" charset="0"/>
              <a:cs typeface="Arial" panose="020B0604020202020204" pitchFamily="34" charset="0"/>
            </a:rPr>
            <a:t>from</a:t>
          </a:r>
          <a:r>
            <a:rPr lang="pt-BR" sz="1400" kern="1200" dirty="0">
              <a:latin typeface="Arial" panose="020B0604020202020204" pitchFamily="34" charset="0"/>
              <a:cs typeface="Arial" panose="020B0604020202020204" pitchFamily="34" charset="0"/>
            </a:rPr>
            <a:t> Service </a:t>
          </a:r>
          <a:r>
            <a:rPr lang="pt-BR" sz="1400" kern="1200" dirty="0" err="1">
              <a:latin typeface="Arial" panose="020B0604020202020204" pitchFamily="34" charset="0"/>
              <a:cs typeface="Arial" panose="020B0604020202020204" pitchFamily="34" charset="0"/>
            </a:rPr>
            <a:t>Providers</a:t>
          </a:r>
          <a:endParaRPr lang="pt-BR" sz="1400" kern="1200" dirty="0">
            <a:latin typeface="Arial" panose="020B0604020202020204" pitchFamily="34" charset="0"/>
            <a:cs typeface="Arial" panose="020B0604020202020204" pitchFamily="34" charset="0"/>
          </a:endParaRPr>
        </a:p>
      </dsp:txBody>
      <dsp:txXfrm>
        <a:off x="2481486" y="3964641"/>
        <a:ext cx="2111947" cy="558181"/>
      </dsp:txXfrm>
    </dsp:sp>
    <dsp:sp modelId="{989742CE-9630-44D8-BBB1-0F1F57309ED6}">
      <dsp:nvSpPr>
        <dsp:cNvPr id="0" name=""/>
        <dsp:cNvSpPr/>
      </dsp:nvSpPr>
      <dsp:spPr>
        <a:xfrm>
          <a:off x="4524767" y="2379405"/>
          <a:ext cx="1645318" cy="558181"/>
        </a:xfrm>
        <a:prstGeom prst="rect">
          <a:avLst/>
        </a:prstGeom>
        <a:solidFill>
          <a:srgbClr val="5EA8A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latin typeface="Arial" panose="020B0604020202020204" pitchFamily="34" charset="0"/>
              <a:cs typeface="Arial" panose="020B0604020202020204" pitchFamily="34" charset="0"/>
            </a:rPr>
            <a:t>Technical Staff </a:t>
          </a:r>
        </a:p>
        <a:p>
          <a:pPr marL="0" lvl="0" indent="0" algn="ctr" defTabSz="622300">
            <a:lnSpc>
              <a:spcPct val="90000"/>
            </a:lnSpc>
            <a:spcBef>
              <a:spcPct val="0"/>
            </a:spcBef>
            <a:spcAft>
              <a:spcPct val="35000"/>
            </a:spcAft>
            <a:buNone/>
          </a:pPr>
          <a:endParaRPr lang="pt-BR" sz="1400" kern="1200" dirty="0">
            <a:latin typeface="Arial" panose="020B0604020202020204" pitchFamily="34" charset="0"/>
            <a:cs typeface="Arial" panose="020B0604020202020204" pitchFamily="34" charset="0"/>
          </a:endParaRPr>
        </a:p>
      </dsp:txBody>
      <dsp:txXfrm>
        <a:off x="4524767" y="2379405"/>
        <a:ext cx="1645318" cy="558181"/>
      </dsp:txXfrm>
    </dsp:sp>
    <dsp:sp modelId="{AC069755-BEFC-4D8F-B514-EDB877F3B33D}">
      <dsp:nvSpPr>
        <dsp:cNvPr id="0" name=""/>
        <dsp:cNvSpPr/>
      </dsp:nvSpPr>
      <dsp:spPr>
        <a:xfrm>
          <a:off x="2790730" y="1586787"/>
          <a:ext cx="1116363" cy="558181"/>
        </a:xfrm>
        <a:prstGeom prst="rect">
          <a:avLst/>
        </a:prstGeom>
        <a:solidFill>
          <a:srgbClr val="5EA8A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b="0" kern="1200" dirty="0" err="1">
              <a:latin typeface="Arial" panose="020B0604020202020204" pitchFamily="34" charset="0"/>
              <a:cs typeface="Arial" panose="020B0604020202020204" pitchFamily="34" charset="0"/>
            </a:rPr>
            <a:t>Plant</a:t>
          </a:r>
          <a:r>
            <a:rPr lang="pt-BR" sz="1400" b="0" kern="1200" dirty="0">
              <a:latin typeface="Arial" panose="020B0604020202020204" pitchFamily="34" charset="0"/>
              <a:cs typeface="Arial" panose="020B0604020202020204" pitchFamily="34" charset="0"/>
            </a:rPr>
            <a:t> Supervisor</a:t>
          </a:r>
        </a:p>
      </dsp:txBody>
      <dsp:txXfrm>
        <a:off x="2790730" y="1586787"/>
        <a:ext cx="1116363" cy="55818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104C42-820E-4D39-A880-B0A7C4CF7E90}" type="datetimeFigureOut">
              <a:rPr lang="pt-PT" smtClean="0"/>
              <a:t>14/07/2020</a:t>
            </a:fld>
            <a:endParaRPr lang="pt-PT"/>
          </a:p>
        </p:txBody>
      </p:sp>
      <p:sp>
        <p:nvSpPr>
          <p:cNvPr id="4" name="Marcador de Posição da Imagem do Diapositivo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BD8A3-BA1F-4ED9-B62B-4061A1FCFB46}" type="slidenum">
              <a:rPr lang="pt-PT" smtClean="0"/>
              <a:t>‹nº›</a:t>
            </a:fld>
            <a:endParaRPr lang="pt-PT"/>
          </a:p>
        </p:txBody>
      </p:sp>
    </p:spTree>
    <p:extLst>
      <p:ext uri="{BB962C8B-B14F-4D97-AF65-F5344CB8AC3E}">
        <p14:creationId xmlns:p14="http://schemas.microsoft.com/office/powerpoint/2010/main" val="3044439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endParaRPr lang="en-GB"/>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GB"/>
          </a:p>
        </p:txBody>
      </p:sp>
      <p:sp>
        <p:nvSpPr>
          <p:cNvPr id="4" name="Espaço Reservado para Data 3"/>
          <p:cNvSpPr>
            <a:spLocks noGrp="1"/>
          </p:cNvSpPr>
          <p:nvPr>
            <p:ph type="dt" sz="half" idx="10"/>
          </p:nvPr>
        </p:nvSpPr>
        <p:spPr/>
        <p:txBody>
          <a:bodyPr/>
          <a:lstStyle/>
          <a:p>
            <a:fld id="{1D2CB03D-2897-4E74-9756-069292267165}" type="datetime1">
              <a:rPr lang="en-GB" smtClean="0"/>
              <a:t>14/07/2020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686734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CB160FAE-202C-42C2-AC1E-7434507E26F2}" type="datetime1">
              <a:rPr lang="en-GB" smtClean="0"/>
              <a:t>14/07/2020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1785716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endParaRPr lang="en-GB"/>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053AD98E-B5A3-4D76-8D0D-65DBA3F64A1E}" type="datetime1">
              <a:rPr lang="en-GB" smtClean="0"/>
              <a:t>14/07/2020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3718298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3FD4FD37-C21D-4709-80A4-D1653CEC1B9B}" type="datetime1">
              <a:rPr lang="en-GB" smtClean="0"/>
              <a:t>14/07/2020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259759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endParaRPr lang="en-GB"/>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F9B7CA38-4236-49F2-BAE0-50294A8DE9F8}" type="datetime1">
              <a:rPr lang="en-GB" smtClean="0"/>
              <a:t>14/07/2020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888797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5" name="Espaço Reservado para Data 4"/>
          <p:cNvSpPr>
            <a:spLocks noGrp="1"/>
          </p:cNvSpPr>
          <p:nvPr>
            <p:ph type="dt" sz="half" idx="10"/>
          </p:nvPr>
        </p:nvSpPr>
        <p:spPr/>
        <p:txBody>
          <a:bodyPr/>
          <a:lstStyle/>
          <a:p>
            <a:fld id="{190CD184-7502-464C-9A08-0079E4015984}" type="datetime1">
              <a:rPr lang="en-GB" smtClean="0"/>
              <a:t>14/07/2020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2626352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endParaRPr lang="en-GB"/>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7" name="Espaço Reservado para Data 6"/>
          <p:cNvSpPr>
            <a:spLocks noGrp="1"/>
          </p:cNvSpPr>
          <p:nvPr>
            <p:ph type="dt" sz="half" idx="10"/>
          </p:nvPr>
        </p:nvSpPr>
        <p:spPr/>
        <p:txBody>
          <a:bodyPr/>
          <a:lstStyle/>
          <a:p>
            <a:fld id="{E124B214-9CE4-405B-B000-ADE84BCB8FFF}" type="datetime1">
              <a:rPr lang="en-GB" smtClean="0"/>
              <a:t>14/07/2020</a:t>
            </a:fld>
            <a:endParaRPr lang="en-GB"/>
          </a:p>
        </p:txBody>
      </p:sp>
      <p:sp>
        <p:nvSpPr>
          <p:cNvPr id="8" name="Espaço Reservado para Rodapé 7"/>
          <p:cNvSpPr>
            <a:spLocks noGrp="1"/>
          </p:cNvSpPr>
          <p:nvPr>
            <p:ph type="ftr" sz="quarter" idx="11"/>
          </p:nvPr>
        </p:nvSpPr>
        <p:spPr/>
        <p:txBody>
          <a:bodyPr/>
          <a:lstStyle/>
          <a:p>
            <a:endParaRPr lang="en-GB"/>
          </a:p>
        </p:txBody>
      </p:sp>
      <p:sp>
        <p:nvSpPr>
          <p:cNvPr id="9" name="Espaço Reservado para Número de Slide 8"/>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297635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Data 2"/>
          <p:cNvSpPr>
            <a:spLocks noGrp="1"/>
          </p:cNvSpPr>
          <p:nvPr>
            <p:ph type="dt" sz="half" idx="10"/>
          </p:nvPr>
        </p:nvSpPr>
        <p:spPr/>
        <p:txBody>
          <a:bodyPr/>
          <a:lstStyle/>
          <a:p>
            <a:fld id="{110BD109-7BF4-4FFE-BB69-AA1E561FC5CC}" type="datetime1">
              <a:rPr lang="en-GB" smtClean="0"/>
              <a:t>14/07/2020</a:t>
            </a:fld>
            <a:endParaRPr lang="en-GB"/>
          </a:p>
        </p:txBody>
      </p:sp>
      <p:sp>
        <p:nvSpPr>
          <p:cNvPr id="4" name="Espaço Reservado para Rodapé 3"/>
          <p:cNvSpPr>
            <a:spLocks noGrp="1"/>
          </p:cNvSpPr>
          <p:nvPr>
            <p:ph type="ftr" sz="quarter" idx="11"/>
          </p:nvPr>
        </p:nvSpPr>
        <p:spPr/>
        <p:txBody>
          <a:bodyPr/>
          <a:lstStyle/>
          <a:p>
            <a:endParaRPr lang="en-GB"/>
          </a:p>
        </p:txBody>
      </p:sp>
      <p:sp>
        <p:nvSpPr>
          <p:cNvPr id="5" name="Espaço Reservado para Número de Slide 4"/>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1761611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6F4E97C-5491-4F4E-9C67-5E535CA84B43}" type="datetime1">
              <a:rPr lang="en-GB" smtClean="0"/>
              <a:t>14/07/2020</a:t>
            </a:fld>
            <a:endParaRPr lang="en-GB"/>
          </a:p>
        </p:txBody>
      </p:sp>
      <p:sp>
        <p:nvSpPr>
          <p:cNvPr id="3" name="Espaço Reservado para Rodapé 2"/>
          <p:cNvSpPr>
            <a:spLocks noGrp="1"/>
          </p:cNvSpPr>
          <p:nvPr>
            <p:ph type="ftr" sz="quarter" idx="11"/>
          </p:nvPr>
        </p:nvSpPr>
        <p:spPr/>
        <p:txBody>
          <a:bodyPr/>
          <a:lstStyle/>
          <a:p>
            <a:endParaRPr lang="en-GB"/>
          </a:p>
        </p:txBody>
      </p:sp>
      <p:sp>
        <p:nvSpPr>
          <p:cNvPr id="4" name="Espaço Reservado para Número de Slide 3"/>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200024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GB"/>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70902FB-FAFF-4A36-A6C6-CE6CB7B94059}" type="datetime1">
              <a:rPr lang="en-GB" smtClean="0"/>
              <a:t>14/07/2020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278343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GB"/>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B758690D-CEED-4452-B81D-A802B6F129BF}" type="datetime1">
              <a:rPr lang="en-GB" smtClean="0"/>
              <a:t>14/07/2020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C1D7F914-E4F7-455C-A1CC-52701B4165D2}" type="slidenum">
              <a:rPr lang="en-GB" smtClean="0"/>
              <a:t>‹nº›</a:t>
            </a:fld>
            <a:endParaRPr lang="en-GB"/>
          </a:p>
        </p:txBody>
      </p:sp>
    </p:spTree>
    <p:extLst>
      <p:ext uri="{BB962C8B-B14F-4D97-AF65-F5344CB8AC3E}">
        <p14:creationId xmlns:p14="http://schemas.microsoft.com/office/powerpoint/2010/main" val="2700250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endParaRPr lang="en-GB"/>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C4948E-DF38-4522-B4D7-066A1DE5DC08}" type="datetime1">
              <a:rPr lang="en-GB" smtClean="0"/>
              <a:t>14/07/2020</a:t>
            </a:fld>
            <a:endParaRPr lang="en-GB"/>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D7F914-E4F7-455C-A1CC-52701B4165D2}" type="slidenum">
              <a:rPr lang="en-GB" smtClean="0"/>
              <a:t>‹nº›</a:t>
            </a:fld>
            <a:endParaRPr lang="en-GB"/>
          </a:p>
        </p:txBody>
      </p:sp>
    </p:spTree>
    <p:extLst>
      <p:ext uri="{BB962C8B-B14F-4D97-AF65-F5344CB8AC3E}">
        <p14:creationId xmlns:p14="http://schemas.microsoft.com/office/powerpoint/2010/main" val="3142290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AAM_SDTP_Equipments%20offer%20summary_03-07.xlsx"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www.iam.gov.mz/" TargetMode="External"/><Relationship Id="rId2" Type="http://schemas.openxmlformats.org/officeDocument/2006/relationships/hyperlink" Target="http://dx.doi.org/10.1787/agr-outl-data-en" TargetMode="External"/><Relationship Id="rId1" Type="http://schemas.openxmlformats.org/officeDocument/2006/relationships/slideLayout" Target="../slideLayouts/slideLayout2.xml"/><Relationship Id="rId4" Type="http://schemas.openxmlformats.org/officeDocument/2006/relationships/hyperlink" Target="https://bettercotton.org/where-is-better-cotton-grown/mozambiqu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644434" y="2142309"/>
            <a:ext cx="10903131" cy="4171405"/>
          </a:xfrm>
          <a:prstGeom prst="rect">
            <a:avLst/>
          </a:prstGeom>
          <a:solidFill>
            <a:srgbClr val="569DA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ítulo 1"/>
          <p:cNvSpPr>
            <a:spLocks noGrp="1"/>
          </p:cNvSpPr>
          <p:nvPr>
            <p:ph type="ctrTitle"/>
          </p:nvPr>
        </p:nvSpPr>
        <p:spPr/>
        <p:txBody>
          <a:bodyPr>
            <a:normAutofit/>
          </a:bodyPr>
          <a:lstStyle/>
          <a:p>
            <a:r>
              <a:rPr lang="en-GB" sz="4400" dirty="0">
                <a:solidFill>
                  <a:schemeClr val="bg1"/>
                </a:solidFill>
                <a:latin typeface="Arial" panose="020B0604020202020204" pitchFamily="34" charset="0"/>
                <a:cs typeface="Arial" panose="020B0604020202020204" pitchFamily="34" charset="0"/>
              </a:rPr>
              <a:t>Business Plan Presentation</a:t>
            </a:r>
          </a:p>
        </p:txBody>
      </p:sp>
      <p:sp>
        <p:nvSpPr>
          <p:cNvPr id="3" name="Subtítulo 2"/>
          <p:cNvSpPr>
            <a:spLocks noGrp="1"/>
          </p:cNvSpPr>
          <p:nvPr>
            <p:ph type="subTitle" idx="1"/>
          </p:nvPr>
        </p:nvSpPr>
        <p:spPr/>
        <p:txBody>
          <a:bodyPr>
            <a:normAutofit lnSpcReduction="10000"/>
          </a:bodyPr>
          <a:lstStyle/>
          <a:p>
            <a:endParaRPr lang="en-GB" dirty="0">
              <a:solidFill>
                <a:schemeClr val="bg1"/>
              </a:solidFill>
              <a:latin typeface="Arial" panose="020B0604020202020204" pitchFamily="34" charset="0"/>
              <a:cs typeface="Arial" panose="020B0604020202020204" pitchFamily="34" charset="0"/>
            </a:endParaRPr>
          </a:p>
          <a:p>
            <a:r>
              <a:rPr lang="en-GB" dirty="0">
                <a:solidFill>
                  <a:schemeClr val="bg1"/>
                </a:solidFill>
                <a:latin typeface="Arial" panose="020B0604020202020204" pitchFamily="34" charset="0"/>
                <a:cs typeface="Arial" panose="020B0604020202020204" pitchFamily="34" charset="0"/>
              </a:rPr>
              <a:t>Cotton Seed Treatment Plant</a:t>
            </a:r>
          </a:p>
          <a:p>
            <a:r>
              <a:rPr lang="en-GB" dirty="0">
                <a:solidFill>
                  <a:schemeClr val="bg1"/>
                </a:solidFill>
                <a:latin typeface="Arial" panose="020B0604020202020204" pitchFamily="34" charset="0"/>
                <a:cs typeface="Arial" panose="020B0604020202020204" pitchFamily="34" charset="0"/>
              </a:rPr>
              <a:t>AAM – Associação </a:t>
            </a:r>
            <a:r>
              <a:rPr lang="en-GB" dirty="0" err="1">
                <a:solidFill>
                  <a:schemeClr val="bg1"/>
                </a:solidFill>
                <a:latin typeface="Arial" panose="020B0604020202020204" pitchFamily="34" charset="0"/>
                <a:cs typeface="Arial" panose="020B0604020202020204" pitchFamily="34" charset="0"/>
              </a:rPr>
              <a:t>Algodoeira</a:t>
            </a:r>
            <a:r>
              <a:rPr lang="en-GB" dirty="0">
                <a:solidFill>
                  <a:schemeClr val="bg1"/>
                </a:solidFill>
                <a:latin typeface="Arial" panose="020B0604020202020204" pitchFamily="34" charset="0"/>
                <a:cs typeface="Arial" panose="020B0604020202020204" pitchFamily="34" charset="0"/>
              </a:rPr>
              <a:t> de Moçambique</a:t>
            </a:r>
          </a:p>
          <a:p>
            <a:r>
              <a:rPr lang="en-GB" sz="1600" dirty="0">
                <a:solidFill>
                  <a:schemeClr val="bg1"/>
                </a:solidFill>
                <a:latin typeface="Arial" panose="020B0604020202020204" pitchFamily="34" charset="0"/>
                <a:cs typeface="Arial" panose="020B0604020202020204" pitchFamily="34" charset="0"/>
              </a:rPr>
              <a:t>Maputo, July 2020</a:t>
            </a:r>
          </a:p>
          <a:p>
            <a:endParaRPr lang="en-GB" dirty="0"/>
          </a:p>
        </p:txBody>
      </p:sp>
      <p:sp>
        <p:nvSpPr>
          <p:cNvPr id="5" name="Marcador de Posição do Número do Diapositivo 4">
            <a:extLst>
              <a:ext uri="{FF2B5EF4-FFF2-40B4-BE49-F238E27FC236}">
                <a16:creationId xmlns:a16="http://schemas.microsoft.com/office/drawing/2014/main" id="{4658E77B-DFC0-43EC-BB19-96BCD6220D64}"/>
              </a:ext>
            </a:extLst>
          </p:cNvPr>
          <p:cNvSpPr>
            <a:spLocks noGrp="1"/>
          </p:cNvSpPr>
          <p:nvPr>
            <p:ph type="sldNum" sz="quarter" idx="12"/>
          </p:nvPr>
        </p:nvSpPr>
        <p:spPr/>
        <p:txBody>
          <a:bodyPr/>
          <a:lstStyle/>
          <a:p>
            <a:fld id="{C1D7F914-E4F7-455C-A1CC-52701B4165D2}" type="slidenum">
              <a:rPr lang="en-GB" smtClean="0"/>
              <a:t>1</a:t>
            </a:fld>
            <a:endParaRPr lang="en-GB"/>
          </a:p>
        </p:txBody>
      </p:sp>
      <p:pic>
        <p:nvPicPr>
          <p:cNvPr id="6" name="Imagem 5">
            <a:extLst>
              <a:ext uri="{FF2B5EF4-FFF2-40B4-BE49-F238E27FC236}">
                <a16:creationId xmlns:a16="http://schemas.microsoft.com/office/drawing/2014/main" id="{AC9CFCC5-C045-4D92-B4D6-4CA4AB49CCDB}"/>
              </a:ext>
            </a:extLst>
          </p:cNvPr>
          <p:cNvPicPr>
            <a:picLocks noChangeAspect="1"/>
          </p:cNvPicPr>
          <p:nvPr/>
        </p:nvPicPr>
        <p:blipFill>
          <a:blip r:embed="rId2"/>
          <a:stretch>
            <a:fillRect/>
          </a:stretch>
        </p:blipFill>
        <p:spPr>
          <a:xfrm>
            <a:off x="644434" y="343609"/>
            <a:ext cx="2347163" cy="1005927"/>
          </a:xfrm>
          <a:prstGeom prst="rect">
            <a:avLst/>
          </a:prstGeom>
        </p:spPr>
      </p:pic>
    </p:spTree>
    <p:extLst>
      <p:ext uri="{BB962C8B-B14F-4D97-AF65-F5344CB8AC3E}">
        <p14:creationId xmlns:p14="http://schemas.microsoft.com/office/powerpoint/2010/main" val="2127668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4. Proposed business model according with the Alliance 2030 principles</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1200"/>
              </a:spcBef>
              <a:spcAft>
                <a:spcPts val="1200"/>
              </a:spcAft>
              <a:buNone/>
            </a:pPr>
            <a:r>
              <a:rPr lang="en-GB" sz="1200" dirty="0">
                <a:latin typeface="Arial" panose="020B0604020202020204" pitchFamily="34" charset="0"/>
                <a:cs typeface="Arial" panose="020B0604020202020204" pitchFamily="34" charset="0"/>
              </a:rPr>
              <a:t>Contribute of the business model to achieve the 2030 Alliance vision for the industry:</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Strong and united industry – The Cotton Seed Treatment Plant Business Model is in accordance with this Alliance 2030 principle as it will be promoted by all the ginneries together for a common development of the subsector, to improve the seed quality and with positive impacts in </a:t>
            </a:r>
            <a:r>
              <a:rPr lang="en-GB" sz="1200" dirty="0" err="1">
                <a:latin typeface="Arial" panose="020B0604020202020204" pitchFamily="34" charset="0"/>
                <a:cs typeface="Arial" panose="020B0604020202020204" pitchFamily="34" charset="0"/>
              </a:rPr>
              <a:t>seedcotton</a:t>
            </a:r>
            <a:r>
              <a:rPr lang="en-GB" sz="1200" dirty="0">
                <a:latin typeface="Arial" panose="020B0604020202020204" pitchFamily="34" charset="0"/>
                <a:cs typeface="Arial" panose="020B0604020202020204" pitchFamily="34" charset="0"/>
              </a:rPr>
              <a:t> and fibre production.</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Commitments</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Quality, sustainability, and environment – The Business Model contributes to the quality of seed, </a:t>
            </a:r>
            <a:r>
              <a:rPr lang="en-GB" sz="1200" dirty="0" err="1">
                <a:latin typeface="Arial" panose="020B0604020202020204" pitchFamily="34" charset="0"/>
                <a:cs typeface="Arial" panose="020B0604020202020204" pitchFamily="34" charset="0"/>
              </a:rPr>
              <a:t>seedcotton</a:t>
            </a:r>
            <a:r>
              <a:rPr lang="en-GB" sz="1200" dirty="0">
                <a:latin typeface="Arial" panose="020B0604020202020204" pitchFamily="34" charset="0"/>
                <a:cs typeface="Arial" panose="020B0604020202020204" pitchFamily="34" charset="0"/>
              </a:rPr>
              <a:t> and fibre, and is economic, social an environmental sustainable;</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Innovation and technology – The Delinting and cotton seed treatment plant is an innovation in the country and it brings new technology to the national subsector;</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Empower Youth and Women – The Seed Treatment Plant will promote youth and women in the recruitment processes and the higher yields will generate a potential higher income and be more attractive for Youth;</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Rural Development – The Seed Treatment Plant will have a positive impact in rural development, creating new jobs and improving the smallholder farmers income and livelihood;</a:t>
            </a:r>
          </a:p>
          <a:p>
            <a:pPr marL="0" indent="0">
              <a:lnSpc>
                <a:spcPct val="150000"/>
              </a:lnSpc>
              <a:spcBef>
                <a:spcPts val="600"/>
              </a:spcBef>
              <a:spcAft>
                <a:spcPts val="6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F599BFC6-5B11-49C4-98BF-323E741B3E70}"/>
              </a:ext>
            </a:extLst>
          </p:cNvPr>
          <p:cNvSpPr>
            <a:spLocks noGrp="1"/>
          </p:cNvSpPr>
          <p:nvPr>
            <p:ph type="sldNum" sz="quarter" idx="12"/>
          </p:nvPr>
        </p:nvSpPr>
        <p:spPr/>
        <p:txBody>
          <a:bodyPr/>
          <a:lstStyle/>
          <a:p>
            <a:fld id="{C1D7F914-E4F7-455C-A1CC-52701B4165D2}" type="slidenum">
              <a:rPr lang="en-GB" smtClean="0"/>
              <a:t>10</a:t>
            </a:fld>
            <a:endParaRPr lang="en-GB"/>
          </a:p>
        </p:txBody>
      </p:sp>
    </p:spTree>
    <p:extLst>
      <p:ext uri="{BB962C8B-B14F-4D97-AF65-F5344CB8AC3E}">
        <p14:creationId xmlns:p14="http://schemas.microsoft.com/office/powerpoint/2010/main" val="144160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5. 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SWOT Analysis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fontScale="85000" lnSpcReduction="10000"/>
          </a:bodyPr>
          <a:lstStyle/>
          <a:p>
            <a:pPr marL="0" indent="0">
              <a:lnSpc>
                <a:spcPct val="150000"/>
              </a:lnSpc>
              <a:spcBef>
                <a:spcPts val="600"/>
              </a:spcBef>
              <a:spcAft>
                <a:spcPts val="600"/>
              </a:spcAft>
              <a:buNone/>
            </a:pPr>
            <a:r>
              <a:rPr lang="en-GB" sz="1400" dirty="0">
                <a:solidFill>
                  <a:srgbClr val="569DA4"/>
                </a:solidFill>
                <a:latin typeface="Arial" panose="020B0604020202020204" pitchFamily="34" charset="0"/>
                <a:cs typeface="Arial" panose="020B0604020202020204" pitchFamily="34" charset="0"/>
              </a:rPr>
              <a:t>Strengths</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Favourable agro-ecological conditions for cotton production, especially in the centre and north of the country;</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National Tradition in cotton production and an already high and growing number of small-scale producers (depending on the years, it involves between 200 and 250 thousand small-scale producers, with the number of independent producers growing slowly;</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Concession model encourages private investment and the strengthening of contract farming;</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Existence of strong anchor agribusiness players along the segments of the value chain, being one of the most integrated, after tobacco and poultry;</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With IAM, CIMSAN-IIAM, AAM and FONPA, the subsector is one the best organized sector;</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Ginneries with good inter-business relationships and interested in cooperating to improve the subsector;</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Existence of pre-season reference prices that allow managing expectations;</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Great impact of the sub-sector on the national economy, both in terms of income in small producers, as well as in the value of exports, as well as in direct and indirect jobs connected to concessionaires;</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Seed Research and Multiplication Initiatives already being implemented by CIMSAN - IIAM;</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Existence of initiatives in Mozambique aimed at training cotton producers using sustainable agricultural practices and improving cotton productivity and quality (Cotton Made in Africa and Better Cotton Initiative). 3 of the ginners (OLAM, SANAM and SAN-JFS) are currently partners of Better Cotton Initiative </a:t>
            </a:r>
          </a:p>
          <a:p>
            <a:pPr lvl="1"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3 ginneries /two invested in 2019) already using cotton seed to process edible oil and cake adding value in country and reducing high dependence on fibre market.</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53468857-06D5-4461-BB84-FDB90C006FFC}"/>
              </a:ext>
            </a:extLst>
          </p:cNvPr>
          <p:cNvSpPr>
            <a:spLocks noGrp="1"/>
          </p:cNvSpPr>
          <p:nvPr>
            <p:ph type="sldNum" sz="quarter" idx="12"/>
          </p:nvPr>
        </p:nvSpPr>
        <p:spPr/>
        <p:txBody>
          <a:bodyPr/>
          <a:lstStyle/>
          <a:p>
            <a:fld id="{C1D7F914-E4F7-455C-A1CC-52701B4165D2}" type="slidenum">
              <a:rPr lang="en-GB" smtClean="0"/>
              <a:t>11</a:t>
            </a:fld>
            <a:endParaRPr lang="en-GB"/>
          </a:p>
        </p:txBody>
      </p:sp>
    </p:spTree>
    <p:extLst>
      <p:ext uri="{BB962C8B-B14F-4D97-AF65-F5344CB8AC3E}">
        <p14:creationId xmlns:p14="http://schemas.microsoft.com/office/powerpoint/2010/main" val="366820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SWOT Analysis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7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Weaknesses</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The vast majority of the seeds supplied to small producers are from the previous harvest, leading to the degeneration of local varieties, low germination power of the seeds that result in lower yields, reduced income for farmers and lower levels of productivity across the value chain.</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The non-</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of the seed delivered to the producers makes it more bulky, increases its transport cost, makes mechanical planting impossible, makes seed separation difficult, increases the amount of labour required for the crop and increases the quantity of seed to be delivered to the products by the concessionaires;</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Fertilizer not yet included in the input package;</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Need for more research and investment by seed companies, working with CIMPSAN, in the production of basic seed adapted to the country;</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Very low agricultural productivity makes the crop less attractive to producers</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Harvest and post-harvest practices cause high levels of losses by small-scale producers</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Offer of public and private extension services still deficient and unsustainable</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Maximum installed ginning capacity (250,000 TN) used only by an average of 30% in recent years;</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Low level of national processing of cottonseed and fibre for other by-products</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Current ginning rate of 38% below the potential of 42% in other African countries;</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4758A21D-0C92-4BB5-BCE8-8BD6E962B3CE}"/>
              </a:ext>
            </a:extLst>
          </p:cNvPr>
          <p:cNvSpPr>
            <a:spLocks noGrp="1"/>
          </p:cNvSpPr>
          <p:nvPr>
            <p:ph type="sldNum" sz="quarter" idx="12"/>
          </p:nvPr>
        </p:nvSpPr>
        <p:spPr/>
        <p:txBody>
          <a:bodyPr/>
          <a:lstStyle/>
          <a:p>
            <a:fld id="{C1D7F914-E4F7-455C-A1CC-52701B4165D2}" type="slidenum">
              <a:rPr lang="en-GB" smtClean="0"/>
              <a:t>12</a:t>
            </a:fld>
            <a:endParaRPr lang="en-GB"/>
          </a:p>
        </p:txBody>
      </p:sp>
    </p:spTree>
    <p:extLst>
      <p:ext uri="{BB962C8B-B14F-4D97-AF65-F5344CB8AC3E}">
        <p14:creationId xmlns:p14="http://schemas.microsoft.com/office/powerpoint/2010/main" val="67413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SWOT Analysis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Opportunities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Current high demand for cotton seed in the country, with estimated quantities between 4,500 to 5,000 TN per year in the coming years;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Potential to delint and treat the seeds of previous crops before deliver them to the producers with the consequent high benefits;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With the renewal of the concession regime, investors will increase investment in the value chain, and IAM is promoting the capture of more private investment (in concessions, but also downstream in textiles and clothing, with great interest from investors Asian)</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Potential to increase the number of independent producers;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Potential to leverage the existing infrastructure, knowledge, context;</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Potential to increase productivity with better monitoring and effort by producers, verified by 10-15 times higher productivity among producers with the same inputs and production conditions;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Existence of a site (With Warehouse, security, close access to utilities) provided by SANAM for provisional installation of the Seed Treatment Plant;</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Availability of IAM to allow installation of the Plant in a land close to CIMSAN seed multiplication premises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Worldwide demand for cotton fibre growing, mainly in Asian countries;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Donors and impact funding institutions available to finance with matching grants and other attractive finance products the investment in the Seed Treatment plant and farmers trainings to adopt the new seeds.</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6DAB25DD-385A-466F-9130-E3201A608EDF}"/>
              </a:ext>
            </a:extLst>
          </p:cNvPr>
          <p:cNvSpPr>
            <a:spLocks noGrp="1"/>
          </p:cNvSpPr>
          <p:nvPr>
            <p:ph type="sldNum" sz="quarter" idx="12"/>
          </p:nvPr>
        </p:nvSpPr>
        <p:spPr/>
        <p:txBody>
          <a:bodyPr/>
          <a:lstStyle/>
          <a:p>
            <a:fld id="{C1D7F914-E4F7-455C-A1CC-52701B4165D2}" type="slidenum">
              <a:rPr lang="en-GB" smtClean="0"/>
              <a:t>13</a:t>
            </a:fld>
            <a:endParaRPr lang="en-GB"/>
          </a:p>
        </p:txBody>
      </p:sp>
    </p:spTree>
    <p:extLst>
      <p:ext uri="{BB962C8B-B14F-4D97-AF65-F5344CB8AC3E}">
        <p14:creationId xmlns:p14="http://schemas.microsoft.com/office/powerpoint/2010/main" val="638423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SWOT Analysis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Threats</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Cotton fibre market prices volatility and continuation of last to years trend to decrease</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New crop diseases and pests that are difficult to control / manage due to monoculture and climate change;</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Short time for seed treatment, which mediates between ginning and the next planting season, requires very high coordination between ginners;</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Locations of the concessions very dispersed, which hinders the logistics of collecting the seed and delivering it after treatment;</a:t>
            </a:r>
          </a:p>
          <a:p>
            <a:pPr lvl="1">
              <a:lnSpc>
                <a:spcPct val="150000"/>
              </a:lnSpc>
              <a:spcBef>
                <a:spcPts val="1200"/>
              </a:spcBef>
              <a:spcAft>
                <a:spcPts val="1200"/>
              </a:spcAft>
              <a:buClr>
                <a:srgbClr val="569DA4"/>
              </a:buClr>
            </a:pP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technology requires very high investment and management skills;</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Continuation of Insecurity conditions (political conflicts and terrorism groups implantation)</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image of the cotton sector in Mozambique damaged by low performance and disinvestment of some ginners. </a:t>
            </a:r>
          </a:p>
          <a:p>
            <a:pPr marL="0" indent="0">
              <a:lnSpc>
                <a:spcPct val="15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A7B4CCEF-EB57-4F6E-9D9F-08AD0E2D9A4F}"/>
              </a:ext>
            </a:extLst>
          </p:cNvPr>
          <p:cNvSpPr>
            <a:spLocks noGrp="1"/>
          </p:cNvSpPr>
          <p:nvPr>
            <p:ph type="sldNum" sz="quarter" idx="12"/>
          </p:nvPr>
        </p:nvSpPr>
        <p:spPr/>
        <p:txBody>
          <a:bodyPr/>
          <a:lstStyle/>
          <a:p>
            <a:fld id="{C1D7F914-E4F7-455C-A1CC-52701B4165D2}" type="slidenum">
              <a:rPr lang="en-GB" smtClean="0"/>
              <a:t>14</a:t>
            </a:fld>
            <a:endParaRPr lang="en-GB"/>
          </a:p>
        </p:txBody>
      </p:sp>
    </p:spTree>
    <p:extLst>
      <p:ext uri="{BB962C8B-B14F-4D97-AF65-F5344CB8AC3E}">
        <p14:creationId xmlns:p14="http://schemas.microsoft.com/office/powerpoint/2010/main" val="564306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PESTAL Analysis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fontScale="92500" lnSpcReduction="10000"/>
          </a:bodyPr>
          <a:lstStyle/>
          <a:p>
            <a:pPr marL="0" indent="0" algn="just">
              <a:lnSpc>
                <a:spcPct val="120000"/>
              </a:lnSpc>
              <a:spcBef>
                <a:spcPts val="600"/>
              </a:spcBef>
              <a:spcAft>
                <a:spcPts val="600"/>
              </a:spcAft>
              <a:buNone/>
            </a:pPr>
            <a:r>
              <a:rPr lang="en-GB" sz="1300" dirty="0">
                <a:solidFill>
                  <a:srgbClr val="569DA4"/>
                </a:solidFill>
                <a:latin typeface="Arial" panose="020B0604020202020204" pitchFamily="34" charset="0"/>
                <a:cs typeface="Arial" panose="020B0604020202020204" pitchFamily="34" charset="0"/>
              </a:rPr>
              <a:t>Political Factors</a:t>
            </a:r>
          </a:p>
          <a:p>
            <a:pPr lvl="1" algn="just">
              <a:lnSpc>
                <a:spcPct val="120000"/>
              </a:lnSpc>
              <a:spcBef>
                <a:spcPts val="600"/>
              </a:spcBef>
              <a:spcAft>
                <a:spcPts val="600"/>
              </a:spcAft>
              <a:buClr>
                <a:srgbClr val="569DA4"/>
              </a:buClr>
            </a:pPr>
            <a:r>
              <a:rPr lang="en-GB" sz="1300" dirty="0" err="1">
                <a:latin typeface="Arial" panose="020B0604020202020204" pitchFamily="34" charset="0"/>
                <a:cs typeface="Arial" panose="020B0604020202020204" pitchFamily="34" charset="0"/>
              </a:rPr>
              <a:t>SeedCotton</a:t>
            </a:r>
            <a:r>
              <a:rPr lang="en-GB" sz="1300" dirty="0">
                <a:latin typeface="Arial" panose="020B0604020202020204" pitchFamily="34" charset="0"/>
                <a:cs typeface="Arial" panose="020B0604020202020204" pitchFamily="34" charset="0"/>
              </a:rPr>
              <a:t> seen as a strategic subsector by the Government of Mozambique in several of its strategic documents such as PODA (Agricultural Operational Development Plan) and the Cotton Value Chain Revitalization Program itself;</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Existence of a Public Institute with a specific mandate to promote increased production, productivity, competitiveness and sustainability in the Cotton value chain (IAM)</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Existence of efforts by CIMSAN-IIAM (Institute of Agricultural Research of Mozambique) in the investigation and multiplication of Cotton seeds</a:t>
            </a:r>
          </a:p>
          <a:p>
            <a:pPr marL="457200" lvl="1" indent="0" algn="just">
              <a:lnSpc>
                <a:spcPct val="120000"/>
              </a:lnSpc>
              <a:spcBef>
                <a:spcPts val="600"/>
              </a:spcBef>
              <a:spcAft>
                <a:spcPts val="600"/>
              </a:spcAft>
              <a:buNone/>
            </a:pPr>
            <a:endParaRPr lang="en-GB" sz="1900" dirty="0">
              <a:latin typeface="Arial" panose="020B0604020202020204" pitchFamily="34" charset="0"/>
              <a:cs typeface="Arial" panose="020B0604020202020204" pitchFamily="34" charset="0"/>
            </a:endParaRPr>
          </a:p>
          <a:p>
            <a:pPr marL="0" indent="0" algn="just">
              <a:lnSpc>
                <a:spcPct val="120000"/>
              </a:lnSpc>
              <a:spcBef>
                <a:spcPts val="600"/>
              </a:spcBef>
              <a:spcAft>
                <a:spcPts val="600"/>
              </a:spcAft>
              <a:buNone/>
            </a:pPr>
            <a:r>
              <a:rPr lang="en-GB" sz="1300" dirty="0">
                <a:solidFill>
                  <a:srgbClr val="569DA4"/>
                </a:solidFill>
                <a:latin typeface="Arial" panose="020B0604020202020204" pitchFamily="34" charset="0"/>
                <a:cs typeface="Arial" panose="020B0604020202020204" pitchFamily="34" charset="0"/>
              </a:rPr>
              <a:t>Economic Factors</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Great dependence on the MZM / USD exchange rate for the sector to be competitive worldwide, taking into account that practically 100% of the cotton fibre produced is exported;</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Existence of a 3.5% fibre transaction fee collected by IAM</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Very High harbour tariffs, especially in </a:t>
            </a:r>
            <a:r>
              <a:rPr lang="en-GB" sz="1300" dirty="0" err="1">
                <a:latin typeface="Arial" panose="020B0604020202020204" pitchFamily="34" charset="0"/>
                <a:cs typeface="Arial" panose="020B0604020202020204" pitchFamily="34" charset="0"/>
              </a:rPr>
              <a:t>Nacala</a:t>
            </a:r>
            <a:r>
              <a:rPr lang="en-GB" sz="1300" dirty="0">
                <a:latin typeface="Arial" panose="020B0604020202020204" pitchFamily="34" charset="0"/>
                <a:cs typeface="Arial" panose="020B0604020202020204" pitchFamily="34" charset="0"/>
              </a:rPr>
              <a:t>, compared to the main harbours in the region;</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50% Agricultural Diesel Incentive Rate not applicable to Contracted Farmers Support Activities;</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Long VAT refund period from the Government to the Ginneries;</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32% IRPC is one of the highest in the region, despite having had a 10% subsidy rate in recent past years that has not been renewed;</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Non-intrusive inspection (</a:t>
            </a:r>
            <a:r>
              <a:rPr lang="en-GB" sz="1300" dirty="0" err="1">
                <a:latin typeface="Arial" panose="020B0604020202020204" pitchFamily="34" charset="0"/>
                <a:cs typeface="Arial" panose="020B0604020202020204" pitchFamily="34" charset="0"/>
              </a:rPr>
              <a:t>Kudumba</a:t>
            </a:r>
            <a:r>
              <a:rPr lang="en-GB" sz="1300" dirty="0">
                <a:latin typeface="Arial" panose="020B0604020202020204" pitchFamily="34" charset="0"/>
                <a:cs typeface="Arial" panose="020B0604020202020204" pitchFamily="34" charset="0"/>
              </a:rPr>
              <a:t>) that works as an export fee valued at around 50 USD for each 40-ft container; </a:t>
            </a:r>
          </a:p>
          <a:p>
            <a:pPr lvl="1" algn="just">
              <a:lnSpc>
                <a:spcPct val="12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Electricity cost is one of the highest's in the region and have been increasing significantly in recent years by EDM. In 2018, the Mozambican average tariff was 8.7 </a:t>
            </a:r>
            <a:r>
              <a:rPr lang="en-GB" sz="1300" dirty="0" err="1">
                <a:latin typeface="Arial" panose="020B0604020202020204" pitchFamily="34" charset="0"/>
                <a:cs typeface="Arial" panose="020B0604020202020204" pitchFamily="34" charset="0"/>
              </a:rPr>
              <a:t>USc</a:t>
            </a:r>
            <a:r>
              <a:rPr lang="en-GB" sz="1300" dirty="0">
                <a:latin typeface="Arial" panose="020B0604020202020204" pitchFamily="34" charset="0"/>
                <a:cs typeface="Arial" panose="020B0604020202020204" pitchFamily="34" charset="0"/>
              </a:rPr>
              <a:t>/kWh comparing with 2.22 in Angola, 6.33 in Zambia or 7.15 in South Africa</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DDEAF630-7D10-48C4-8E7A-C2DAA6C6DE45}"/>
              </a:ext>
            </a:extLst>
          </p:cNvPr>
          <p:cNvSpPr>
            <a:spLocks noGrp="1"/>
          </p:cNvSpPr>
          <p:nvPr>
            <p:ph type="sldNum" sz="quarter" idx="12"/>
          </p:nvPr>
        </p:nvSpPr>
        <p:spPr/>
        <p:txBody>
          <a:bodyPr/>
          <a:lstStyle/>
          <a:p>
            <a:fld id="{C1D7F914-E4F7-455C-A1CC-52701B4165D2}" type="slidenum">
              <a:rPr lang="en-GB" smtClean="0"/>
              <a:t>15</a:t>
            </a:fld>
            <a:endParaRPr lang="en-GB"/>
          </a:p>
        </p:txBody>
      </p:sp>
    </p:spTree>
    <p:extLst>
      <p:ext uri="{BB962C8B-B14F-4D97-AF65-F5344CB8AC3E}">
        <p14:creationId xmlns:p14="http://schemas.microsoft.com/office/powerpoint/2010/main" val="1561370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PESTAL Analysis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fontScale="92500" lnSpcReduction="20000"/>
          </a:bodyPr>
          <a:lstStyle/>
          <a:p>
            <a:pPr marL="0" indent="0">
              <a:lnSpc>
                <a:spcPct val="100000"/>
              </a:lnSpc>
              <a:spcBef>
                <a:spcPts val="600"/>
              </a:spcBef>
              <a:spcAft>
                <a:spcPts val="600"/>
              </a:spcAft>
              <a:buNone/>
            </a:pPr>
            <a:r>
              <a:rPr lang="en-GB" sz="1300" dirty="0">
                <a:solidFill>
                  <a:srgbClr val="569DA4"/>
                </a:solidFill>
                <a:latin typeface="Arial" panose="020B0604020202020204" pitchFamily="34" charset="0"/>
                <a:cs typeface="Arial" panose="020B0604020202020204" pitchFamily="34" charset="0"/>
              </a:rPr>
              <a:t>Social Factors</a:t>
            </a: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Great impact of the subsector on the income of around 200,000 small-scale producers. As an example, in 2018 the total producers received around 23 Million USD with the cotton production sales;</a:t>
            </a: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The subsector provided inputs on credit to small-scale producers of close to 5 Million </a:t>
            </a:r>
            <a:r>
              <a:rPr lang="en-GB" sz="1300" dirty="0" err="1">
                <a:latin typeface="Arial" panose="020B0604020202020204" pitchFamily="34" charset="0"/>
                <a:cs typeface="Arial" panose="020B0604020202020204" pitchFamily="34" charset="0"/>
              </a:rPr>
              <a:t>usd</a:t>
            </a:r>
            <a:r>
              <a:rPr lang="en-GB" sz="1300" dirty="0">
                <a:latin typeface="Arial" panose="020B0604020202020204" pitchFamily="34" charset="0"/>
                <a:cs typeface="Arial" panose="020B0604020202020204" pitchFamily="34" charset="0"/>
              </a:rPr>
              <a:t>, and 25-30% wasn´t repaid (the maximum losses from long time);</a:t>
            </a: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Large number of direct and indirect jobs in the sub-sector.</a:t>
            </a:r>
          </a:p>
          <a:p>
            <a:pPr marL="457200" lvl="1" indent="0">
              <a:lnSpc>
                <a:spcPct val="100000"/>
              </a:lnSpc>
              <a:spcBef>
                <a:spcPts val="600"/>
              </a:spcBef>
              <a:spcAft>
                <a:spcPts val="600"/>
              </a:spcAft>
              <a:buNone/>
            </a:pPr>
            <a:endParaRPr lang="en-GB" sz="1300" dirty="0">
              <a:latin typeface="Arial" panose="020B0604020202020204" pitchFamily="34" charset="0"/>
              <a:cs typeface="Arial" panose="020B0604020202020204" pitchFamily="34" charset="0"/>
            </a:endParaRPr>
          </a:p>
          <a:p>
            <a:pPr marL="0" indent="0">
              <a:lnSpc>
                <a:spcPct val="100000"/>
              </a:lnSpc>
              <a:spcBef>
                <a:spcPts val="600"/>
              </a:spcBef>
              <a:spcAft>
                <a:spcPts val="600"/>
              </a:spcAft>
              <a:buNone/>
            </a:pPr>
            <a:r>
              <a:rPr lang="en-GB" sz="1300" dirty="0">
                <a:solidFill>
                  <a:srgbClr val="569DA4"/>
                </a:solidFill>
                <a:latin typeface="Arial" panose="020B0604020202020204" pitchFamily="34" charset="0"/>
                <a:cs typeface="Arial" panose="020B0604020202020204" pitchFamily="34" charset="0"/>
              </a:rPr>
              <a:t>Technological Factors</a:t>
            </a: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Existence of seed varieties (</a:t>
            </a:r>
            <a:r>
              <a:rPr lang="en-GB" sz="1300" dirty="0" err="1">
                <a:latin typeface="Arial" panose="020B0604020202020204" pitchFamily="34" charset="0"/>
                <a:cs typeface="Arial" panose="020B0604020202020204" pitchFamily="34" charset="0"/>
              </a:rPr>
              <a:t>Albar</a:t>
            </a:r>
            <a:r>
              <a:rPr lang="en-GB" sz="1300" dirty="0">
                <a:latin typeface="Arial" panose="020B0604020202020204" pitchFamily="34" charset="0"/>
                <a:cs typeface="Arial" panose="020B0604020202020204" pitchFamily="34" charset="0"/>
              </a:rPr>
              <a:t> SZ 9314 e QM 302, Flash, Edessa and BA 440) that enable higher yields of seed cotton and a higher Fibre GOT rate compared to those most used by small producers.</a:t>
            </a:r>
          </a:p>
          <a:p>
            <a:pPr lvl="1" algn="just">
              <a:lnSpc>
                <a:spcPct val="100000"/>
              </a:lnSpc>
              <a:spcBef>
                <a:spcPts val="600"/>
              </a:spcBef>
              <a:spcAft>
                <a:spcPts val="600"/>
              </a:spcAft>
              <a:buClr>
                <a:srgbClr val="569DA4"/>
              </a:buClr>
            </a:pPr>
            <a:endParaRPr lang="en-GB" sz="1300" dirty="0">
              <a:latin typeface="Arial" panose="020B0604020202020204" pitchFamily="34" charset="0"/>
              <a:cs typeface="Arial" panose="020B0604020202020204" pitchFamily="34" charset="0"/>
            </a:endParaRP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Greater presence of seed multiplication companies, some interested in the certified seed multiplication business</a:t>
            </a:r>
          </a:p>
          <a:p>
            <a:pPr lvl="1" algn="just">
              <a:lnSpc>
                <a:spcPct val="100000"/>
              </a:lnSpc>
              <a:spcBef>
                <a:spcPts val="600"/>
              </a:spcBef>
              <a:spcAft>
                <a:spcPts val="600"/>
              </a:spcAft>
              <a:buClr>
                <a:srgbClr val="569DA4"/>
              </a:buClr>
            </a:pPr>
            <a:endParaRPr lang="en-GB" sz="1300" dirty="0">
              <a:latin typeface="Arial" panose="020B0604020202020204" pitchFamily="34" charset="0"/>
              <a:cs typeface="Arial" panose="020B0604020202020204" pitchFamily="34" charset="0"/>
            </a:endParaRP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Possibility of </a:t>
            </a:r>
            <a:r>
              <a:rPr lang="en-GB" sz="1300" dirty="0" err="1">
                <a:latin typeface="Arial" panose="020B0604020202020204" pitchFamily="34" charset="0"/>
                <a:cs typeface="Arial" panose="020B0604020202020204" pitchFamily="34" charset="0"/>
              </a:rPr>
              <a:t>delinting</a:t>
            </a:r>
            <a:r>
              <a:rPr lang="en-GB" sz="1300" dirty="0">
                <a:latin typeface="Arial" panose="020B0604020202020204" pitchFamily="34" charset="0"/>
                <a:cs typeface="Arial" panose="020B0604020202020204" pitchFamily="34" charset="0"/>
              </a:rPr>
              <a:t> the seeds of the previous harvest through the use of diluted sulphuric acid in existing technologies in India, China and Greece, even before beginning to have certified seed (C1 and C2).</a:t>
            </a:r>
          </a:p>
          <a:p>
            <a:pPr lvl="1" algn="just">
              <a:lnSpc>
                <a:spcPct val="100000"/>
              </a:lnSpc>
              <a:spcBef>
                <a:spcPts val="600"/>
              </a:spcBef>
              <a:spcAft>
                <a:spcPts val="600"/>
              </a:spcAft>
              <a:buClr>
                <a:srgbClr val="569DA4"/>
              </a:buClr>
            </a:pPr>
            <a:endParaRPr lang="en-GB" sz="1300" dirty="0">
              <a:latin typeface="Arial" panose="020B0604020202020204" pitchFamily="34" charset="0"/>
              <a:cs typeface="Arial" panose="020B0604020202020204" pitchFamily="34" charset="0"/>
            </a:endParaRP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Recent installation of some textile production units in the country, both artisanal project (ongoing partnership between </a:t>
            </a:r>
            <a:r>
              <a:rPr lang="en-GB" sz="1300" dirty="0" err="1">
                <a:latin typeface="Arial" panose="020B0604020202020204" pitchFamily="34" charset="0"/>
                <a:cs typeface="Arial" panose="020B0604020202020204" pitchFamily="34" charset="0"/>
              </a:rPr>
              <a:t>Ethiopy</a:t>
            </a:r>
            <a:r>
              <a:rPr lang="en-GB" sz="1300" dirty="0">
                <a:latin typeface="Arial" panose="020B0604020202020204" pitchFamily="34" charset="0"/>
                <a:cs typeface="Arial" panose="020B0604020202020204" pitchFamily="34" charset="0"/>
              </a:rPr>
              <a:t> and </a:t>
            </a:r>
            <a:r>
              <a:rPr lang="en-GB" sz="1300" dirty="0" err="1">
                <a:latin typeface="Arial" panose="020B0604020202020204" pitchFamily="34" charset="0"/>
                <a:cs typeface="Arial" panose="020B0604020202020204" pitchFamily="34" charset="0"/>
              </a:rPr>
              <a:t>GoM</a:t>
            </a:r>
            <a:r>
              <a:rPr lang="en-GB" sz="1300" dirty="0">
                <a:latin typeface="Arial" panose="020B0604020202020204" pitchFamily="34" charset="0"/>
                <a:cs typeface="Arial" panose="020B0604020202020204" pitchFamily="34" charset="0"/>
              </a:rPr>
              <a:t>, implemented by </a:t>
            </a:r>
            <a:r>
              <a:rPr lang="en-GB" sz="1300" dirty="0" err="1">
                <a:latin typeface="Arial" panose="020B0604020202020204" pitchFamily="34" charset="0"/>
                <a:cs typeface="Arial" panose="020B0604020202020204" pitchFamily="34" charset="0"/>
              </a:rPr>
              <a:t>Technoserve</a:t>
            </a:r>
            <a:r>
              <a:rPr lang="en-GB" sz="1300" dirty="0">
                <a:latin typeface="Arial" panose="020B0604020202020204" pitchFamily="34" charset="0"/>
                <a:cs typeface="Arial" panose="020B0604020202020204" pitchFamily="34" charset="0"/>
              </a:rPr>
              <a:t> and SAN-JFS)  and industrial (</a:t>
            </a:r>
            <a:r>
              <a:rPr lang="en-GB" sz="1300" dirty="0" err="1">
                <a:latin typeface="Arial" panose="020B0604020202020204" pitchFamily="34" charset="0"/>
                <a:cs typeface="Arial" panose="020B0604020202020204" pitchFamily="34" charset="0"/>
              </a:rPr>
              <a:t>Riopele</a:t>
            </a:r>
            <a:r>
              <a:rPr lang="en-GB" sz="1300" dirty="0">
                <a:latin typeface="Arial" panose="020B0604020202020204" pitchFamily="34" charset="0"/>
                <a:cs typeface="Arial" panose="020B0604020202020204" pitchFamily="34" charset="0"/>
              </a:rPr>
              <a:t> in South and another in </a:t>
            </a:r>
            <a:r>
              <a:rPr lang="en-GB" sz="1300" dirty="0" err="1">
                <a:latin typeface="Arial" panose="020B0604020202020204" pitchFamily="34" charset="0"/>
                <a:cs typeface="Arial" panose="020B0604020202020204" pitchFamily="34" charset="0"/>
              </a:rPr>
              <a:t>Nampula</a:t>
            </a:r>
            <a:r>
              <a:rPr lang="en-GB" sz="1300" dirty="0">
                <a:latin typeface="Arial" panose="020B0604020202020204" pitchFamily="34" charset="0"/>
                <a:cs typeface="Arial" panose="020B0604020202020204" pitchFamily="34" charset="0"/>
              </a:rPr>
              <a:t>) ;</a:t>
            </a:r>
          </a:p>
          <a:p>
            <a:pPr lvl="1" algn="just">
              <a:lnSpc>
                <a:spcPct val="100000"/>
              </a:lnSpc>
              <a:spcBef>
                <a:spcPts val="600"/>
              </a:spcBef>
              <a:spcAft>
                <a:spcPts val="600"/>
              </a:spcAft>
              <a:buClr>
                <a:srgbClr val="569DA4"/>
              </a:buClr>
            </a:pPr>
            <a:endParaRPr lang="en-GB" sz="1300" dirty="0">
              <a:latin typeface="Arial" panose="020B0604020202020204" pitchFamily="34" charset="0"/>
              <a:cs typeface="Arial" panose="020B0604020202020204" pitchFamily="34" charset="0"/>
            </a:endParaRP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Little or almost non-existent industrially use in the country for processing cotton by-products such as soap, candles, hospital cotton, paper, cosmetics, fertilizers, animal feed, among others;</a:t>
            </a:r>
          </a:p>
          <a:p>
            <a:pPr lvl="1" algn="just">
              <a:lnSpc>
                <a:spcPct val="100000"/>
              </a:lnSpc>
              <a:spcBef>
                <a:spcPts val="600"/>
              </a:spcBef>
              <a:spcAft>
                <a:spcPts val="600"/>
              </a:spcAft>
              <a:buClr>
                <a:srgbClr val="569DA4"/>
              </a:buClr>
            </a:pPr>
            <a:endParaRPr lang="en-GB" sz="1300" dirty="0">
              <a:latin typeface="Arial" panose="020B0604020202020204" pitchFamily="34" charset="0"/>
              <a:cs typeface="Arial" panose="020B0604020202020204" pitchFamily="34" charset="0"/>
            </a:endParaRPr>
          </a:p>
          <a:p>
            <a:pPr lvl="1" algn="just">
              <a:lnSpc>
                <a:spcPct val="100000"/>
              </a:lnSpc>
              <a:spcBef>
                <a:spcPts val="600"/>
              </a:spcBef>
              <a:spcAft>
                <a:spcPts val="600"/>
              </a:spcAft>
              <a:buClr>
                <a:srgbClr val="569DA4"/>
              </a:buClr>
            </a:pPr>
            <a:r>
              <a:rPr lang="en-GB" sz="1300" dirty="0">
                <a:latin typeface="Arial" panose="020B0604020202020204" pitchFamily="34" charset="0"/>
                <a:cs typeface="Arial" panose="020B0604020202020204" pitchFamily="34" charset="0"/>
              </a:rPr>
              <a:t>Some ginners already invested in cotton seed processing for edible oil and cake market purposes adding value to the seed cotton in country (</a:t>
            </a:r>
            <a:r>
              <a:rPr lang="en-GB" sz="1300" dirty="0" err="1">
                <a:latin typeface="Arial" panose="020B0604020202020204" pitchFamily="34" charset="0"/>
                <a:cs typeface="Arial" panose="020B0604020202020204" pitchFamily="34" charset="0"/>
              </a:rPr>
              <a:t>SanOil</a:t>
            </a:r>
            <a:r>
              <a:rPr lang="en-GB" sz="1300" dirty="0">
                <a:latin typeface="Arial" panose="020B0604020202020204" pitchFamily="34" charset="0"/>
                <a:cs typeface="Arial" panose="020B0604020202020204" pitchFamily="34" charset="0"/>
              </a:rPr>
              <a:t> from </a:t>
            </a:r>
            <a:r>
              <a:rPr lang="en-GB" sz="1300" dirty="0" err="1">
                <a:latin typeface="Arial" panose="020B0604020202020204" pitchFamily="34" charset="0"/>
                <a:cs typeface="Arial" panose="020B0604020202020204" pitchFamily="34" charset="0"/>
              </a:rPr>
              <a:t>Sanam</a:t>
            </a:r>
            <a:r>
              <a:rPr lang="en-GB" sz="1300" dirty="0">
                <a:latin typeface="Arial" panose="020B0604020202020204" pitchFamily="34" charset="0"/>
                <a:cs typeface="Arial" panose="020B0604020202020204" pitchFamily="34" charset="0"/>
              </a:rPr>
              <a:t>)</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B2E7182F-E2A5-4268-921D-B38CBC19902D}"/>
              </a:ext>
            </a:extLst>
          </p:cNvPr>
          <p:cNvSpPr>
            <a:spLocks noGrp="1"/>
          </p:cNvSpPr>
          <p:nvPr>
            <p:ph type="sldNum" sz="quarter" idx="12"/>
          </p:nvPr>
        </p:nvSpPr>
        <p:spPr/>
        <p:txBody>
          <a:bodyPr/>
          <a:lstStyle/>
          <a:p>
            <a:fld id="{C1D7F914-E4F7-455C-A1CC-52701B4165D2}" type="slidenum">
              <a:rPr lang="en-GB" smtClean="0"/>
              <a:t>16</a:t>
            </a:fld>
            <a:endParaRPr lang="en-GB"/>
          </a:p>
        </p:txBody>
      </p:sp>
    </p:spTree>
    <p:extLst>
      <p:ext uri="{BB962C8B-B14F-4D97-AF65-F5344CB8AC3E}">
        <p14:creationId xmlns:p14="http://schemas.microsoft.com/office/powerpoint/2010/main" val="1585188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PESTAL Analysis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Environmental Factors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Existence of initiatives in Mozambique aimed at training cotton producers using sustainable agricultural practices, as Cotton Made in Africa and Better Cotton </a:t>
            </a:r>
            <a:r>
              <a:rPr lang="en-GB" sz="1200" dirty="0" err="1">
                <a:latin typeface="Arial" panose="020B0604020202020204" pitchFamily="34" charset="0"/>
                <a:cs typeface="Arial" panose="020B0604020202020204" pitchFamily="34" charset="0"/>
              </a:rPr>
              <a:t>Intiative</a:t>
            </a:r>
            <a:r>
              <a:rPr lang="en-GB" sz="1200" dirty="0">
                <a:latin typeface="Arial" panose="020B0604020202020204" pitchFamily="34" charset="0"/>
                <a:cs typeface="Arial" panose="020B0604020202020204" pitchFamily="34" charset="0"/>
              </a:rPr>
              <a:t>, which are implementing partners such as OLAM, SANAM and SAN / JFS.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Existence of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technologies with reduced environmental impact, such as diluted acid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Delinting process optimizes logistics processes (reduces diesel consumption costs and costs associated with transport and logistics), decreasing the volume of seed with no quality to be transported to the producer.</a:t>
            </a:r>
          </a:p>
          <a:p>
            <a:pPr marL="457200" lvl="1" indent="0" algn="just">
              <a:lnSpc>
                <a:spcPct val="150000"/>
              </a:lnSpc>
              <a:spcBef>
                <a:spcPts val="600"/>
              </a:spcBef>
              <a:spcAft>
                <a:spcPts val="600"/>
              </a:spcAft>
              <a:buNone/>
            </a:pPr>
            <a:endParaRPr lang="en-GB" sz="1200" dirty="0">
              <a:latin typeface="Arial" panose="020B0604020202020204" pitchFamily="34" charset="0"/>
              <a:cs typeface="Arial" panose="020B0604020202020204" pitchFamily="34" charset="0"/>
            </a:endParaRPr>
          </a:p>
          <a:p>
            <a:pPr marL="0" indent="0" algn="just">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Legal Factors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Cotton Subsector regulated by the Cotton Regulation – Decree 37/2015 from 31</a:t>
            </a:r>
            <a:r>
              <a:rPr lang="en-GB" sz="1200" baseline="30000" dirty="0">
                <a:latin typeface="Arial" panose="020B0604020202020204" pitchFamily="34" charset="0"/>
                <a:cs typeface="Arial" panose="020B0604020202020204" pitchFamily="34" charset="0"/>
              </a:rPr>
              <a:t>st</a:t>
            </a:r>
            <a:r>
              <a:rPr lang="en-GB" sz="1200" dirty="0">
                <a:latin typeface="Arial" panose="020B0604020202020204" pitchFamily="34" charset="0"/>
                <a:cs typeface="Arial" panose="020B0604020202020204" pitchFamily="34" charset="0"/>
              </a:rPr>
              <a:t> December, 2015;</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According to the Cotton Regulation, the Minister of Agriculture defines and updates development and marketing areas of cotton that are awarded to development agents, through a specific contract.</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IAM – Cotton Institute of Mozambique is the public institution that coordinates the activities of promotion, trade and processing of cotton and other crops for textile purposes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Production, processing, distribution and import of seeds regulated by the Seed Regulation – Decree 12/2013 from 10</a:t>
            </a:r>
            <a:r>
              <a:rPr lang="en-GB" sz="1200" baseline="30000" dirty="0">
                <a:latin typeface="Arial" panose="020B0604020202020204" pitchFamily="34" charset="0"/>
                <a:cs typeface="Arial" panose="020B0604020202020204" pitchFamily="34" charset="0"/>
              </a:rPr>
              <a:t>th</a:t>
            </a:r>
            <a:r>
              <a:rPr lang="en-GB" sz="1200" dirty="0">
                <a:latin typeface="Arial" panose="020B0604020202020204" pitchFamily="34" charset="0"/>
                <a:cs typeface="Arial" panose="020B0604020202020204" pitchFamily="34" charset="0"/>
              </a:rPr>
              <a:t> April, 2013</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A0F95AEC-F219-4AA6-BFC0-42438EBC426A}"/>
              </a:ext>
            </a:extLst>
          </p:cNvPr>
          <p:cNvSpPr>
            <a:spLocks noGrp="1"/>
          </p:cNvSpPr>
          <p:nvPr>
            <p:ph type="sldNum" sz="quarter" idx="12"/>
          </p:nvPr>
        </p:nvSpPr>
        <p:spPr/>
        <p:txBody>
          <a:bodyPr/>
          <a:lstStyle/>
          <a:p>
            <a:fld id="{C1D7F914-E4F7-455C-A1CC-52701B4165D2}" type="slidenum">
              <a:rPr lang="en-GB" smtClean="0"/>
              <a:t>17</a:t>
            </a:fld>
            <a:endParaRPr lang="en-GB"/>
          </a:p>
        </p:txBody>
      </p:sp>
    </p:spTree>
    <p:extLst>
      <p:ext uri="{BB962C8B-B14F-4D97-AF65-F5344CB8AC3E}">
        <p14:creationId xmlns:p14="http://schemas.microsoft.com/office/powerpoint/2010/main" val="4208499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Strategic Analysis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Strategic Goals, Vision and Mission Statement</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Strategic Goals</a:t>
            </a:r>
          </a:p>
          <a:p>
            <a:pPr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100% of the cotton seed used by producers to be </a:t>
            </a:r>
            <a:r>
              <a:rPr lang="en-GB" sz="1200" dirty="0" err="1">
                <a:latin typeface="Arial" panose="020B0604020202020204" pitchFamily="34" charset="0"/>
                <a:cs typeface="Arial" panose="020B0604020202020204" pitchFamily="34" charset="0"/>
              </a:rPr>
              <a:t>delinted</a:t>
            </a:r>
            <a:r>
              <a:rPr lang="en-GB" sz="1200" dirty="0">
                <a:latin typeface="Arial" panose="020B0604020202020204" pitchFamily="34" charset="0"/>
                <a:cs typeface="Arial" panose="020B0604020202020204" pitchFamily="34" charset="0"/>
              </a:rPr>
              <a:t> from 2021;</a:t>
            </a:r>
          </a:p>
          <a:p>
            <a:pPr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Achieve in 2022 a rate of 100% of cotton seeds used by producers to be certified seeds;</a:t>
            </a:r>
          </a:p>
          <a:p>
            <a:pPr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Contribute to the number of cotton producers to stabilize at 250,000 producers in the coming years;</a:t>
            </a:r>
          </a:p>
          <a:p>
            <a:pPr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Contribute to increasing the number of medium size producers to at least 20% of the total producers, also increasing by 2024 their average area from the current 3 to 6 hectares and their average productivity from the current 1000 to 1600 Kg / Ha using mechanization;</a:t>
            </a:r>
            <a:endParaRPr lang="en-GB" sz="1200" dirty="0">
              <a:solidFill>
                <a:srgbClr val="FF0000"/>
              </a:solidFill>
              <a:latin typeface="Arial" panose="020B0604020202020204" pitchFamily="34" charset="0"/>
              <a:cs typeface="Arial" panose="020B0604020202020204" pitchFamily="34" charset="0"/>
            </a:endParaRPr>
          </a:p>
          <a:p>
            <a:pPr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Contribute for small seed cotton producers to increase by 2024 the average area in which they produce cotton from the current 0.8 to 1.2 Hectares and the average productivity from the current past average 460 to 800 Kg / Ha;</a:t>
            </a:r>
          </a:p>
          <a:p>
            <a:pPr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Contribute to increasing the ginning rate (Fibre GOT) from the current 38 to 42%;</a:t>
            </a:r>
          </a:p>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Vision:</a:t>
            </a:r>
          </a:p>
          <a:p>
            <a:pPr marL="171450" lvl="1" indent="-171450">
              <a:lnSpc>
                <a:spcPct val="150000"/>
              </a:lnSpc>
              <a:spcBef>
                <a:spcPts val="600"/>
              </a:spcBef>
              <a:spcAft>
                <a:spcPts val="600"/>
              </a:spcAft>
              <a:buClr>
                <a:srgbClr val="569DA4"/>
              </a:buClr>
            </a:pPr>
            <a:r>
              <a:rPr lang="en-GB" sz="1200" dirty="0" err="1">
                <a:latin typeface="Arial" panose="020B0604020202020204" pitchFamily="34" charset="0"/>
                <a:cs typeface="Arial" panose="020B0604020202020204" pitchFamily="34" charset="0"/>
              </a:rPr>
              <a:t>Delinted</a:t>
            </a:r>
            <a:r>
              <a:rPr lang="en-GB" sz="1200" dirty="0">
                <a:latin typeface="Arial" panose="020B0604020202020204" pitchFamily="34" charset="0"/>
                <a:cs typeface="Arial" panose="020B0604020202020204" pitchFamily="34" charset="0"/>
              </a:rPr>
              <a:t>, treated and certified seed available for all!</a:t>
            </a:r>
          </a:p>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Mission Statement of the SPV:</a:t>
            </a:r>
          </a:p>
          <a:p>
            <a:pPr marL="171450" lvl="1" indent="-171450">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To implement seed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and treatment solutions, in practical, innovative and affordable terms for all farmers, bringing the industry together.</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7DA968DC-A8B7-48D0-BD5E-C0AA0852B936}"/>
              </a:ext>
            </a:extLst>
          </p:cNvPr>
          <p:cNvSpPr>
            <a:spLocks noGrp="1"/>
          </p:cNvSpPr>
          <p:nvPr>
            <p:ph type="sldNum" sz="quarter" idx="12"/>
          </p:nvPr>
        </p:nvSpPr>
        <p:spPr/>
        <p:txBody>
          <a:bodyPr/>
          <a:lstStyle/>
          <a:p>
            <a:fld id="{C1D7F914-E4F7-455C-A1CC-52701B4165D2}" type="slidenum">
              <a:rPr lang="en-GB" smtClean="0"/>
              <a:t>18</a:t>
            </a:fld>
            <a:endParaRPr lang="en-GB"/>
          </a:p>
        </p:txBody>
      </p:sp>
    </p:spTree>
    <p:extLst>
      <p:ext uri="{BB962C8B-B14F-4D97-AF65-F5344CB8AC3E}">
        <p14:creationId xmlns:p14="http://schemas.microsoft.com/office/powerpoint/2010/main" val="2378902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6. Special Purpose Vehicle</a:t>
            </a:r>
            <a:br>
              <a:rPr lang="en-GB" sz="24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Legal Entity Option Pros &amp; Cons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Possible Options</a:t>
            </a:r>
          </a:p>
          <a:p>
            <a:pPr marL="914400" lvl="1" indent="-457200">
              <a:lnSpc>
                <a:spcPct val="150000"/>
              </a:lnSpc>
              <a:spcBef>
                <a:spcPts val="600"/>
              </a:spcBef>
              <a:spcAft>
                <a:spcPts val="600"/>
              </a:spcAft>
              <a:buClr>
                <a:srgbClr val="569DA4"/>
              </a:buClr>
              <a:buFont typeface="+mj-lt"/>
              <a:buAutoNum type="arabicPeriod"/>
            </a:pPr>
            <a:r>
              <a:rPr lang="en-GB" sz="1200" dirty="0">
                <a:latin typeface="Arial" panose="020B0604020202020204" pitchFamily="34" charset="0"/>
                <a:cs typeface="Arial" panose="020B0604020202020204" pitchFamily="34" charset="0"/>
              </a:rPr>
              <a:t>AAM owns the Seed Treatment Plant and manages it directly;</a:t>
            </a:r>
          </a:p>
          <a:p>
            <a:pPr marL="914400" lvl="1" indent="-457200">
              <a:lnSpc>
                <a:spcPct val="150000"/>
              </a:lnSpc>
              <a:spcBef>
                <a:spcPts val="600"/>
              </a:spcBef>
              <a:spcAft>
                <a:spcPts val="600"/>
              </a:spcAft>
              <a:buClr>
                <a:srgbClr val="569DA4"/>
              </a:buClr>
              <a:buFont typeface="+mj-lt"/>
              <a:buAutoNum type="arabicPeriod"/>
            </a:pPr>
            <a:r>
              <a:rPr lang="en-GB" sz="1200" dirty="0">
                <a:latin typeface="Arial" panose="020B0604020202020204" pitchFamily="34" charset="0"/>
                <a:cs typeface="Arial" panose="020B0604020202020204" pitchFamily="34" charset="0"/>
              </a:rPr>
              <a:t>AAM is the owner, but outsources the management to a private entity, or to a new entity with members / partners to be defined</a:t>
            </a:r>
          </a:p>
          <a:p>
            <a:pPr marL="457200" lvl="1"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3.</a:t>
            </a:r>
            <a:r>
              <a:rPr lang="en-GB" sz="1200" dirty="0">
                <a:latin typeface="Arial" panose="020B0604020202020204" pitchFamily="34" charset="0"/>
                <a:cs typeface="Arial" panose="020B0604020202020204" pitchFamily="34" charset="0"/>
              </a:rPr>
              <a:t>        AAM creates a new entity, with 2 possible statutes:</a:t>
            </a:r>
          </a:p>
          <a:p>
            <a:pPr marL="889000" lvl="1"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3.1</a:t>
            </a:r>
            <a:r>
              <a:rPr lang="en-GB" sz="1200" dirty="0">
                <a:latin typeface="Arial" panose="020B0604020202020204" pitchFamily="34" charset="0"/>
                <a:cs typeface="Arial" panose="020B0604020202020204" pitchFamily="34" charset="0"/>
              </a:rPr>
              <a:t> Cooperative</a:t>
            </a:r>
          </a:p>
          <a:p>
            <a:pPr marL="1793875" lvl="2" indent="-457200">
              <a:lnSpc>
                <a:spcPct val="150000"/>
              </a:lnSpc>
              <a:spcBef>
                <a:spcPts val="600"/>
              </a:spcBef>
              <a:spcAft>
                <a:spcPts val="600"/>
              </a:spcAft>
              <a:buClr>
                <a:srgbClr val="569DA4"/>
              </a:buClr>
              <a:buFont typeface="+mj-lt"/>
              <a:buAutoNum type="alphaUcPeriod"/>
            </a:pPr>
            <a:r>
              <a:rPr lang="en-GB" sz="1200" dirty="0">
                <a:latin typeface="Arial" panose="020B0604020202020204" pitchFamily="34" charset="0"/>
                <a:cs typeface="Arial" panose="020B0604020202020204" pitchFamily="34" charset="0"/>
              </a:rPr>
              <a:t>The Cooperative owns and manages directly with own team;</a:t>
            </a:r>
          </a:p>
          <a:p>
            <a:pPr marL="1793875" lvl="2" indent="-457200">
              <a:lnSpc>
                <a:spcPct val="150000"/>
              </a:lnSpc>
              <a:spcBef>
                <a:spcPts val="600"/>
              </a:spcBef>
              <a:spcAft>
                <a:spcPts val="600"/>
              </a:spcAft>
              <a:buClr>
                <a:srgbClr val="569DA4"/>
              </a:buClr>
              <a:buFont typeface="+mj-lt"/>
              <a:buAutoNum type="alphaUcPeriod"/>
            </a:pPr>
            <a:r>
              <a:rPr lang="en-GB" sz="1200" dirty="0">
                <a:latin typeface="Arial" panose="020B0604020202020204" pitchFamily="34" charset="0"/>
                <a:cs typeface="Arial" panose="020B0604020202020204" pitchFamily="34" charset="0"/>
              </a:rPr>
              <a:t>The Cooperative owns and outsources the management;</a:t>
            </a:r>
          </a:p>
          <a:p>
            <a:pPr marL="889000" lvl="1"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3.2</a:t>
            </a:r>
            <a:r>
              <a:rPr lang="en-GB" sz="1200" dirty="0">
                <a:latin typeface="Arial" panose="020B0604020202020204" pitchFamily="34" charset="0"/>
                <a:cs typeface="Arial" panose="020B0604020202020204" pitchFamily="34" charset="0"/>
              </a:rPr>
              <a:t> Private company</a:t>
            </a:r>
          </a:p>
          <a:p>
            <a:pPr marL="1793875" lvl="2" indent="-457200">
              <a:lnSpc>
                <a:spcPct val="150000"/>
              </a:lnSpc>
              <a:spcBef>
                <a:spcPts val="600"/>
              </a:spcBef>
              <a:spcAft>
                <a:spcPts val="600"/>
              </a:spcAft>
              <a:buClr>
                <a:srgbClr val="569DA4"/>
              </a:buClr>
              <a:buFont typeface="+mj-lt"/>
              <a:buAutoNum type="alphaUcPeriod"/>
            </a:pPr>
            <a:r>
              <a:rPr lang="en-GB" sz="1200" dirty="0">
                <a:latin typeface="Arial" panose="020B0604020202020204" pitchFamily="34" charset="0"/>
                <a:cs typeface="Arial" panose="020B0604020202020204" pitchFamily="34" charset="0"/>
              </a:rPr>
              <a:t>The Company owns and manages directly with own team;</a:t>
            </a:r>
          </a:p>
          <a:p>
            <a:pPr marL="1793875" lvl="2" indent="-457200">
              <a:lnSpc>
                <a:spcPct val="150000"/>
              </a:lnSpc>
              <a:spcBef>
                <a:spcPts val="600"/>
              </a:spcBef>
              <a:spcAft>
                <a:spcPts val="600"/>
              </a:spcAft>
              <a:buClr>
                <a:srgbClr val="569DA4"/>
              </a:buClr>
              <a:buFont typeface="+mj-lt"/>
              <a:buAutoNum type="alphaUcPeriod"/>
            </a:pPr>
            <a:r>
              <a:rPr lang="en-GB" sz="1200" dirty="0">
                <a:latin typeface="Arial" panose="020B0604020202020204" pitchFamily="34" charset="0"/>
                <a:cs typeface="Arial" panose="020B0604020202020204" pitchFamily="34" charset="0"/>
              </a:rPr>
              <a:t>The Company owns and outsources the management;</a:t>
            </a:r>
          </a:p>
          <a:p>
            <a:pPr marL="457200" lvl="1"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4. </a:t>
            </a:r>
            <a:r>
              <a:rPr lang="en-GB" sz="1200" dirty="0">
                <a:latin typeface="Arial" panose="020B0604020202020204" pitchFamily="34" charset="0"/>
                <a:cs typeface="Arial" panose="020B0604020202020204" pitchFamily="34" charset="0"/>
              </a:rPr>
              <a:t>	IAM owns and outsources the management to AAM, having a board where IAM and FONPA as seats;</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60FDD936-8986-4557-A755-3B3FDC52F7AE}"/>
              </a:ext>
            </a:extLst>
          </p:cNvPr>
          <p:cNvSpPr>
            <a:spLocks noGrp="1"/>
          </p:cNvSpPr>
          <p:nvPr>
            <p:ph type="sldNum" sz="quarter" idx="12"/>
          </p:nvPr>
        </p:nvSpPr>
        <p:spPr/>
        <p:txBody>
          <a:bodyPr/>
          <a:lstStyle/>
          <a:p>
            <a:fld id="{C1D7F914-E4F7-455C-A1CC-52701B4165D2}" type="slidenum">
              <a:rPr lang="en-GB" smtClean="0"/>
              <a:t>19</a:t>
            </a:fld>
            <a:endParaRPr lang="en-GB"/>
          </a:p>
        </p:txBody>
      </p:sp>
    </p:spTree>
    <p:extLst>
      <p:ext uri="{BB962C8B-B14F-4D97-AF65-F5344CB8AC3E}">
        <p14:creationId xmlns:p14="http://schemas.microsoft.com/office/powerpoint/2010/main" val="3408319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5919652"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Executive Summary</a:t>
            </a:r>
            <a:br>
              <a:rPr lang="en-GB" sz="1600" b="1" dirty="0">
                <a:solidFill>
                  <a:srgbClr val="569DA4"/>
                </a:solidFill>
                <a:latin typeface="Arial" panose="020B0604020202020204" pitchFamily="34" charset="0"/>
                <a:cs typeface="Arial" panose="020B0604020202020204" pitchFamily="34" charset="0"/>
              </a:rPr>
            </a:br>
            <a:endParaRPr lang="en-GB" sz="1600" b="1" dirty="0">
              <a:solidFill>
                <a:srgbClr val="569DA4"/>
              </a:solidFill>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148046" y="452846"/>
            <a:ext cx="11922034" cy="6305005"/>
          </a:xfrm>
        </p:spPr>
        <p:txBody>
          <a:bodyPr>
            <a:normAutofit/>
          </a:bodyPr>
          <a:lstStyle/>
          <a:p>
            <a:pPr marL="0" indent="0">
              <a:lnSpc>
                <a:spcPct val="150000"/>
              </a:lnSpc>
              <a:spcBef>
                <a:spcPts val="600"/>
              </a:spcBef>
              <a:spcAft>
                <a:spcPts val="600"/>
              </a:spcAft>
              <a:buNone/>
            </a:pPr>
            <a:r>
              <a:rPr lang="en-GB" sz="1200" dirty="0">
                <a:latin typeface="Arial" panose="020B0604020202020204" pitchFamily="34" charset="0"/>
                <a:cs typeface="Arial" panose="020B0604020202020204" pitchFamily="34" charset="0"/>
              </a:rPr>
              <a:t>Background</a:t>
            </a:r>
          </a:p>
          <a:p>
            <a:pPr>
              <a:lnSpc>
                <a:spcPct val="150000"/>
              </a:lnSpc>
              <a:spcBef>
                <a:spcPts val="600"/>
              </a:spcBef>
              <a:spcAft>
                <a:spcPts val="600"/>
              </a:spcAft>
            </a:pPr>
            <a:r>
              <a:rPr lang="en-GB" sz="1200" dirty="0">
                <a:latin typeface="Arial" panose="020B0604020202020204" pitchFamily="34" charset="0"/>
                <a:cs typeface="Arial" panose="020B0604020202020204" pitchFamily="34" charset="0"/>
              </a:rPr>
              <a:t>The cotton subsector is one of the most organized and impactful subsectors in Mozambique. In the last years an average of 216.000 farmers, produced seed cotton in an area of 152.000 Hectares, with an average </a:t>
            </a:r>
            <a:r>
              <a:rPr lang="en-GB" sz="1200" dirty="0" err="1">
                <a:latin typeface="Arial" panose="020B0604020202020204" pitchFamily="34" charset="0"/>
                <a:cs typeface="Arial" panose="020B0604020202020204" pitchFamily="34" charset="0"/>
              </a:rPr>
              <a:t>yeld</a:t>
            </a:r>
            <a:r>
              <a:rPr lang="en-GB" sz="1200" dirty="0">
                <a:latin typeface="Arial" panose="020B0604020202020204" pitchFamily="34" charset="0"/>
                <a:cs typeface="Arial" panose="020B0604020202020204" pitchFamily="34" charset="0"/>
              </a:rPr>
              <a:t> of 0.46 TN/HA, </a:t>
            </a:r>
            <a:r>
              <a:rPr lang="en-GB" sz="1200" dirty="0" err="1">
                <a:latin typeface="Arial" panose="020B0604020202020204" pitchFamily="34" charset="0"/>
                <a:cs typeface="Arial" panose="020B0604020202020204" pitchFamily="34" charset="0"/>
              </a:rPr>
              <a:t>wich</a:t>
            </a:r>
            <a:r>
              <a:rPr lang="en-GB" sz="1200" dirty="0">
                <a:latin typeface="Arial" panose="020B0604020202020204" pitchFamily="34" charset="0"/>
                <a:cs typeface="Arial" panose="020B0604020202020204" pitchFamily="34" charset="0"/>
              </a:rPr>
              <a:t> results in an average year production of 74.000 TN of seed cotton. Despite its great impact, the seed currently in use in the subsector remains degenerate and, therefore, not very productive, either in the field or in the ginneries and an improve in the quality seed can generate a greater impact per USD invested.</a:t>
            </a:r>
          </a:p>
          <a:p>
            <a:pPr marL="0" indent="0">
              <a:lnSpc>
                <a:spcPct val="150000"/>
              </a:lnSpc>
              <a:spcBef>
                <a:spcPts val="600"/>
              </a:spcBef>
              <a:spcAft>
                <a:spcPts val="600"/>
              </a:spcAft>
              <a:buNone/>
            </a:pPr>
            <a:r>
              <a:rPr lang="en-GB" sz="1200" dirty="0">
                <a:latin typeface="Arial" panose="020B0604020202020204" pitchFamily="34" charset="0"/>
                <a:cs typeface="Arial" panose="020B0604020202020204" pitchFamily="34" charset="0"/>
              </a:rPr>
              <a:t>Objective</a:t>
            </a:r>
          </a:p>
          <a:p>
            <a:pPr>
              <a:lnSpc>
                <a:spcPct val="150000"/>
              </a:lnSpc>
              <a:spcBef>
                <a:spcPts val="600"/>
              </a:spcBef>
              <a:spcAft>
                <a:spcPts val="600"/>
              </a:spcAft>
            </a:pPr>
            <a:r>
              <a:rPr lang="en-GB" sz="1200" dirty="0">
                <a:latin typeface="Arial" panose="020B0604020202020204" pitchFamily="34" charset="0"/>
                <a:cs typeface="Arial" panose="020B0604020202020204" pitchFamily="34" charset="0"/>
              </a:rPr>
              <a:t>AAM plans to improve the farmers cotton seed quality by implementing a seed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cleaning, coating and packaging plant. In order to decrease the investment risk, in the inception phase, each Ginnery will purchase individual equipment, at it´s own seed capacity need, with co-funding raised by AAM and Technical assistance and training provided to all ginners staff, who will run the small seed plant and field team. With the learnings from the 2 years inception phase in the 3</a:t>
            </a:r>
            <a:r>
              <a:rPr lang="en-GB" sz="1200" baseline="30000" dirty="0">
                <a:latin typeface="Arial" panose="020B0604020202020204" pitchFamily="34" charset="0"/>
                <a:cs typeface="Arial" panose="020B0604020202020204" pitchFamily="34" charset="0"/>
              </a:rPr>
              <a:t>rd</a:t>
            </a:r>
            <a:r>
              <a:rPr lang="en-GB" sz="1200" dirty="0">
                <a:latin typeface="Arial" panose="020B0604020202020204" pitchFamily="34" charset="0"/>
                <a:cs typeface="Arial" panose="020B0604020202020204" pitchFamily="34" charset="0"/>
              </a:rPr>
              <a:t> year AAM will do the final decision to go for a seed treatment plant in </a:t>
            </a:r>
            <a:r>
              <a:rPr lang="en-GB" sz="1200" dirty="0" err="1">
                <a:latin typeface="Arial" panose="020B0604020202020204" pitchFamily="34" charset="0"/>
                <a:cs typeface="Arial" panose="020B0604020202020204" pitchFamily="34" charset="0"/>
              </a:rPr>
              <a:t>Nampula</a:t>
            </a:r>
            <a:r>
              <a:rPr lang="en-GB" sz="1200" dirty="0">
                <a:latin typeface="Arial" panose="020B0604020202020204" pitchFamily="34" charset="0"/>
                <a:cs typeface="Arial" panose="020B0604020202020204" pitchFamily="34" charset="0"/>
              </a:rPr>
              <a:t> province that will treat the seeds from all the ginners.</a:t>
            </a:r>
          </a:p>
          <a:p>
            <a:pPr marL="0" indent="0">
              <a:lnSpc>
                <a:spcPct val="150000"/>
              </a:lnSpc>
              <a:spcBef>
                <a:spcPts val="600"/>
              </a:spcBef>
              <a:spcAft>
                <a:spcPts val="600"/>
              </a:spcAft>
              <a:buNone/>
            </a:pPr>
            <a:r>
              <a:rPr lang="en-GB" sz="1200" dirty="0">
                <a:latin typeface="Arial" panose="020B0604020202020204" pitchFamily="34" charset="0"/>
                <a:cs typeface="Arial" panose="020B0604020202020204" pitchFamily="34" charset="0"/>
              </a:rPr>
              <a:t>Investment</a:t>
            </a:r>
          </a:p>
          <a:p>
            <a:pPr>
              <a:lnSpc>
                <a:spcPct val="150000"/>
              </a:lnSpc>
              <a:spcBef>
                <a:spcPts val="600"/>
              </a:spcBef>
              <a:spcAft>
                <a:spcPts val="600"/>
              </a:spcAft>
            </a:pPr>
            <a:r>
              <a:rPr lang="en-GB" sz="1200" dirty="0">
                <a:latin typeface="Arial" panose="020B0604020202020204" pitchFamily="34" charset="0"/>
                <a:cs typeface="Arial" panose="020B0604020202020204" pitchFamily="34" charset="0"/>
              </a:rPr>
              <a:t>The inception phase results in a investment of around 184.000 USD per each 100 Tones/Year of seed need for each Ginnery. The second phase will need an investment of between 1.1 M USD and 4 M USD for a 3.000 Tones/Year of seed need and between 1.8 M USD and 5.7 M USD for a 5.000 Tones/Year of seed need and will promoted by a cooperative created by the AAM ginnery members with possible entries of some subsector partners.</a:t>
            </a:r>
          </a:p>
          <a:p>
            <a:pPr marL="0" indent="0">
              <a:lnSpc>
                <a:spcPct val="150000"/>
              </a:lnSpc>
              <a:spcBef>
                <a:spcPts val="600"/>
              </a:spcBef>
              <a:spcAft>
                <a:spcPts val="600"/>
              </a:spcAft>
              <a:buNone/>
            </a:pPr>
            <a:r>
              <a:rPr lang="en-GB" sz="1200" dirty="0">
                <a:latin typeface="Arial" panose="020B0604020202020204" pitchFamily="34" charset="0"/>
                <a:cs typeface="Arial" panose="020B0604020202020204" pitchFamily="34" charset="0"/>
              </a:rPr>
              <a:t>Impact</a:t>
            </a:r>
          </a:p>
          <a:p>
            <a:pPr>
              <a:lnSpc>
                <a:spcPct val="150000"/>
              </a:lnSpc>
              <a:spcBef>
                <a:spcPts val="600"/>
              </a:spcBef>
              <a:spcAft>
                <a:spcPts val="600"/>
              </a:spcAft>
            </a:pPr>
            <a:r>
              <a:rPr lang="en-GB" sz="1200" dirty="0">
                <a:latin typeface="Arial" panose="020B0604020202020204" pitchFamily="34" charset="0"/>
                <a:cs typeface="Arial" panose="020B0604020202020204" pitchFamily="34" charset="0"/>
              </a:rPr>
              <a:t>The seed treatment plant can have a 10 Years cumulative positive impact of around 95 M USD on farmers, around 445 USD of income increase per farmer. For the Ginners, the seed treatment plant can have a 10 Years cumulative positive impact of around 128 M USD and for IAM the same impact will be around 4.6 M USD.</a:t>
            </a:r>
          </a:p>
          <a:p>
            <a:pPr marL="0" indent="0">
              <a:lnSpc>
                <a:spcPct val="150000"/>
              </a:lnSpc>
              <a:spcBef>
                <a:spcPts val="600"/>
              </a:spcBef>
              <a:spcAft>
                <a:spcPts val="600"/>
              </a:spcAft>
              <a:buNone/>
            </a:pPr>
            <a:endParaRPr lang="en-GB" sz="12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endParaRPr lang="en-GB" sz="1200" dirty="0">
              <a:latin typeface="Arial" panose="020B0604020202020204" pitchFamily="34" charset="0"/>
              <a:cs typeface="Arial" panose="020B0604020202020204" pitchFamily="34" charset="0"/>
            </a:endParaRPr>
          </a:p>
          <a:p>
            <a:pPr>
              <a:lnSpc>
                <a:spcPct val="150000"/>
              </a:lnSpc>
              <a:spcBef>
                <a:spcPts val="600"/>
              </a:spcBef>
              <a:spcAft>
                <a:spcPts val="600"/>
              </a:spcAft>
            </a:pPr>
            <a:endParaRPr lang="en-GB" sz="1200" dirty="0">
              <a:latin typeface="Arial" panose="020B0604020202020204" pitchFamily="34" charset="0"/>
              <a:cs typeface="Arial" panose="020B0604020202020204" pitchFamily="34" charset="0"/>
            </a:endParaRPr>
          </a:p>
        </p:txBody>
      </p:sp>
      <p:sp>
        <p:nvSpPr>
          <p:cNvPr id="4" name="Marcador de Posição do Número do Diapositivo 3">
            <a:extLst>
              <a:ext uri="{FF2B5EF4-FFF2-40B4-BE49-F238E27FC236}">
                <a16:creationId xmlns:a16="http://schemas.microsoft.com/office/drawing/2014/main" id="{6DAED7D3-781B-417A-B0C1-23C5C8190696}"/>
              </a:ext>
            </a:extLst>
          </p:cNvPr>
          <p:cNvSpPr>
            <a:spLocks noGrp="1"/>
          </p:cNvSpPr>
          <p:nvPr>
            <p:ph type="sldNum" sz="quarter" idx="12"/>
          </p:nvPr>
        </p:nvSpPr>
        <p:spPr/>
        <p:txBody>
          <a:bodyPr/>
          <a:lstStyle/>
          <a:p>
            <a:fld id="{C1D7F914-E4F7-455C-A1CC-52701B4165D2}" type="slidenum">
              <a:rPr lang="en-GB" smtClean="0"/>
              <a:t>2</a:t>
            </a:fld>
            <a:endParaRPr lang="en-GB"/>
          </a:p>
        </p:txBody>
      </p:sp>
    </p:spTree>
    <p:extLst>
      <p:ext uri="{BB962C8B-B14F-4D97-AF65-F5344CB8AC3E}">
        <p14:creationId xmlns:p14="http://schemas.microsoft.com/office/powerpoint/2010/main" val="711181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Legal Entity Option Pros &amp; Cons</a:t>
            </a:r>
            <a:endParaRPr lang="en-GB" sz="1300" b="1" dirty="0">
              <a:solidFill>
                <a:srgbClr val="569DA4"/>
              </a:solidFill>
              <a:latin typeface="Arial" panose="020B0604020202020204" pitchFamily="34" charset="0"/>
              <a:cs typeface="Arial" panose="020B0604020202020204" pitchFamily="34" charset="0"/>
            </a:endParaRPr>
          </a:p>
        </p:txBody>
      </p:sp>
      <p:graphicFrame>
        <p:nvGraphicFramePr>
          <p:cNvPr id="6" name="Espaço Reservado para Conteúdo 5"/>
          <p:cNvGraphicFramePr>
            <a:graphicFrameLocks noGrp="1"/>
          </p:cNvGraphicFramePr>
          <p:nvPr>
            <p:ph idx="1"/>
            <p:extLst>
              <p:ext uri="{D42A27DB-BD31-4B8C-83A1-F6EECF244321}">
                <p14:modId xmlns:p14="http://schemas.microsoft.com/office/powerpoint/2010/main" val="667133595"/>
              </p:ext>
            </p:extLst>
          </p:nvPr>
        </p:nvGraphicFramePr>
        <p:xfrm>
          <a:off x="276495" y="623844"/>
          <a:ext cx="11532328" cy="6013101"/>
        </p:xfrm>
        <a:graphic>
          <a:graphicData uri="http://schemas.openxmlformats.org/drawingml/2006/table">
            <a:tbl>
              <a:tblPr/>
              <a:tblGrid>
                <a:gridCol w="1090750">
                  <a:extLst>
                    <a:ext uri="{9D8B030D-6E8A-4147-A177-3AD203B41FA5}">
                      <a16:colId xmlns:a16="http://schemas.microsoft.com/office/drawing/2014/main" val="854945089"/>
                    </a:ext>
                  </a:extLst>
                </a:gridCol>
                <a:gridCol w="2551612">
                  <a:extLst>
                    <a:ext uri="{9D8B030D-6E8A-4147-A177-3AD203B41FA5}">
                      <a16:colId xmlns:a16="http://schemas.microsoft.com/office/drawing/2014/main" val="2663671054"/>
                    </a:ext>
                  </a:extLst>
                </a:gridCol>
                <a:gridCol w="4293325">
                  <a:extLst>
                    <a:ext uri="{9D8B030D-6E8A-4147-A177-3AD203B41FA5}">
                      <a16:colId xmlns:a16="http://schemas.microsoft.com/office/drawing/2014/main" val="4266162304"/>
                    </a:ext>
                  </a:extLst>
                </a:gridCol>
                <a:gridCol w="3596641">
                  <a:extLst>
                    <a:ext uri="{9D8B030D-6E8A-4147-A177-3AD203B41FA5}">
                      <a16:colId xmlns:a16="http://schemas.microsoft.com/office/drawing/2014/main" val="845682095"/>
                    </a:ext>
                  </a:extLst>
                </a:gridCol>
              </a:tblGrid>
              <a:tr h="159032">
                <a:tc>
                  <a:txBody>
                    <a:bodyPr/>
                    <a:lstStyle/>
                    <a:p>
                      <a:pPr algn="ctr" rtl="0" fontAlgn="b"/>
                      <a:r>
                        <a:rPr lang="en-GB" sz="1100" b="1" i="0" u="none" strike="noStrike">
                          <a:solidFill>
                            <a:srgbClr val="FFFFFF"/>
                          </a:solidFill>
                          <a:effectLst/>
                          <a:latin typeface="Arial" panose="020B0604020202020204" pitchFamily="34" charset="0"/>
                        </a:rPr>
                        <a:t>Owner</a:t>
                      </a:r>
                    </a:p>
                  </a:txBody>
                  <a:tcPr marL="5550" marR="5550" marT="55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AAM</a:t>
                      </a:r>
                    </a:p>
                  </a:txBody>
                  <a:tcPr marL="5550" marR="5550" marT="55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dirty="0">
                          <a:solidFill>
                            <a:srgbClr val="FFFFFF"/>
                          </a:solidFill>
                          <a:effectLst/>
                          <a:latin typeface="Arial" panose="020B0604020202020204" pitchFamily="34" charset="0"/>
                        </a:rPr>
                        <a:t>New Cooperative</a:t>
                      </a:r>
                    </a:p>
                  </a:txBody>
                  <a:tcPr marL="5550" marR="5550" marT="55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dirty="0">
                          <a:solidFill>
                            <a:srgbClr val="FFFFFF"/>
                          </a:solidFill>
                          <a:effectLst/>
                          <a:latin typeface="Arial" panose="020B0604020202020204" pitchFamily="34" charset="0"/>
                        </a:rPr>
                        <a:t>New Private Company</a:t>
                      </a:r>
                    </a:p>
                  </a:txBody>
                  <a:tcPr marL="5550" marR="5550" marT="55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67014897"/>
                  </a:ext>
                </a:extLst>
              </a:tr>
              <a:tr h="313381">
                <a:tc rowSpan="9">
                  <a:txBody>
                    <a:bodyPr/>
                    <a:lstStyle/>
                    <a:p>
                      <a:pPr algn="ctr" rtl="0" fontAlgn="ctr"/>
                      <a:r>
                        <a:rPr lang="en-GB" sz="1100" b="1" i="0" u="none" strike="noStrike">
                          <a:solidFill>
                            <a:srgbClr val="FFFFFF"/>
                          </a:solidFill>
                          <a:effectLst/>
                          <a:latin typeface="Arial" panose="020B0604020202020204" pitchFamily="34" charset="0"/>
                        </a:rPr>
                        <a:t>Main Advantages</a:t>
                      </a:r>
                    </a:p>
                  </a:txBody>
                  <a:tcPr marL="5550" marR="5550" marT="55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Existing entity with a past record</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dirty="0">
                          <a:solidFill>
                            <a:srgbClr val="FFFFFF"/>
                          </a:solidFill>
                          <a:effectLst/>
                          <a:latin typeface="Arial" panose="020B0604020202020204" pitchFamily="34" charset="0"/>
                        </a:rPr>
                        <a:t>5 Members Minimum Required</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dirty="0">
                          <a:solidFill>
                            <a:srgbClr val="FFFFFF"/>
                          </a:solidFill>
                          <a:effectLst/>
                          <a:latin typeface="Arial" panose="020B0604020202020204" pitchFamily="34" charset="0"/>
                        </a:rPr>
                        <a:t>The share capital does determine management or decision-making</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984113447"/>
                  </a:ext>
                </a:extLst>
              </a:tr>
              <a:tr h="467729">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main objective of a cooperative is to provide services to members and the cotton seed treatment is exactly that</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Possibility to include only the insterested AAM members as the cooperative members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462990785"/>
                  </a:ext>
                </a:extLst>
              </a:tr>
              <a:tr h="358820">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share capital does not necessarily determine management or decision-making, but it can do so</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Proportional distribution of profits with the economic participation of Members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796063247"/>
                  </a:ext>
                </a:extLst>
              </a:tr>
              <a:tr h="622077">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Possibility to include only the insterested AAM members as the cooperative members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Easier to obtain financing in relation to associations and related to its lower impact on communities that cooperatives has some disadvantages comparing with cooperatives regarding donnors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590595197"/>
                  </a:ext>
                </a:extLst>
              </a:tr>
              <a:tr h="313381">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Proportional distribution of profits with the economic participation of Members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004826512"/>
                  </a:ext>
                </a:extLst>
              </a:tr>
              <a:tr h="622077">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Avoids the taxation of cooperative acts, that is, the acts practiced between the cooperative and its members and between them and the cooperative to achieve its objectives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352009405"/>
                  </a:ext>
                </a:extLst>
              </a:tr>
              <a:tr h="622077">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Easier to obtain financing in relation to associations and related to its larger impact on communities that companies has some advantages comparing with companies regarding donnors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517236738"/>
                  </a:ext>
                </a:extLst>
              </a:tr>
              <a:tr h="358820">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More adequate to have a large number of shareholders, comparing with private company</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607195865"/>
                  </a:ext>
                </a:extLst>
              </a:tr>
              <a:tr h="240411">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More flexible shareholders entry and exit process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690792531"/>
                  </a:ext>
                </a:extLst>
              </a:tr>
              <a:tr h="622077">
                <a:tc rowSpan="4">
                  <a:txBody>
                    <a:bodyPr/>
                    <a:lstStyle/>
                    <a:p>
                      <a:pPr algn="ctr" rtl="0" fontAlgn="ctr"/>
                      <a:r>
                        <a:rPr lang="en-GB" sz="1100" b="1" i="0" u="none" strike="noStrike">
                          <a:solidFill>
                            <a:srgbClr val="FFFFFF"/>
                          </a:solidFill>
                          <a:effectLst/>
                          <a:latin typeface="Arial" panose="020B0604020202020204" pitchFamily="34" charset="0"/>
                        </a:rPr>
                        <a:t>Main Disadvantages</a:t>
                      </a:r>
                    </a:p>
                  </a:txBody>
                  <a:tcPr marL="5550" marR="5550" marT="55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Possibility that not all members want to own the plant</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large number of shareholders always hinders the decision-making process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Does not avoid the taxation of the acts practiced between the company and its shareholders and between them and the company to achieve its objectives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545993249"/>
                  </a:ext>
                </a:extLst>
              </a:tr>
              <a:tr h="313381">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Difficulty in obtaining financing through the legal form of association</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More complex shareholders entry and exit process</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157336308"/>
                  </a:ext>
                </a:extLst>
              </a:tr>
              <a:tr h="313381">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Industrial activity not part of AAM's mission statetment</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07160228"/>
                  </a:ext>
                </a:extLst>
              </a:tr>
              <a:tr h="467729">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Does not allow the liability of the members according to their capital or economic contribution</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dirty="0">
                          <a:solidFill>
                            <a:srgbClr val="FFFFFF"/>
                          </a:solidFill>
                          <a:effectLst/>
                          <a:latin typeface="Arial" panose="020B0604020202020204" pitchFamily="34" charset="0"/>
                        </a:rPr>
                        <a:t> </a:t>
                      </a:r>
                    </a:p>
                  </a:txBody>
                  <a:tcPr marL="5550" marR="5550" marT="555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817441041"/>
                  </a:ext>
                </a:extLst>
              </a:tr>
            </a:tbl>
          </a:graphicData>
        </a:graphic>
      </p:graphicFrame>
      <p:sp>
        <p:nvSpPr>
          <p:cNvPr id="3" name="Marcador de Posição do Número do Diapositivo 2">
            <a:extLst>
              <a:ext uri="{FF2B5EF4-FFF2-40B4-BE49-F238E27FC236}">
                <a16:creationId xmlns:a16="http://schemas.microsoft.com/office/drawing/2014/main" id="{B695E05C-FC2A-4E9A-80C0-4988C17E19D1}"/>
              </a:ext>
            </a:extLst>
          </p:cNvPr>
          <p:cNvSpPr>
            <a:spLocks noGrp="1"/>
          </p:cNvSpPr>
          <p:nvPr>
            <p:ph type="sldNum" sz="quarter" idx="12"/>
          </p:nvPr>
        </p:nvSpPr>
        <p:spPr/>
        <p:txBody>
          <a:bodyPr/>
          <a:lstStyle/>
          <a:p>
            <a:fld id="{C1D7F914-E4F7-455C-A1CC-52701B4165D2}" type="slidenum">
              <a:rPr lang="en-GB" smtClean="0"/>
              <a:t>20</a:t>
            </a:fld>
            <a:endParaRPr lang="en-GB"/>
          </a:p>
        </p:txBody>
      </p:sp>
    </p:spTree>
    <p:extLst>
      <p:ext uri="{BB962C8B-B14F-4D97-AF65-F5344CB8AC3E}">
        <p14:creationId xmlns:p14="http://schemas.microsoft.com/office/powerpoint/2010/main" val="559737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Legal Entity Management Option Pros &amp; Cons</a:t>
            </a:r>
            <a:endParaRPr lang="en-GB" sz="1300" b="1" dirty="0">
              <a:solidFill>
                <a:srgbClr val="569DA4"/>
              </a:solidFill>
              <a:latin typeface="Arial" panose="020B0604020202020204" pitchFamily="34" charset="0"/>
              <a:cs typeface="Arial" panose="020B0604020202020204" pitchFamily="34" charset="0"/>
            </a:endParaRPr>
          </a:p>
        </p:txBody>
      </p:sp>
      <p:graphicFrame>
        <p:nvGraphicFramePr>
          <p:cNvPr id="5" name="Espaço Reservado para Conteúdo 4"/>
          <p:cNvGraphicFramePr>
            <a:graphicFrameLocks noGrp="1"/>
          </p:cNvGraphicFramePr>
          <p:nvPr>
            <p:ph idx="1"/>
            <p:extLst>
              <p:ext uri="{D42A27DB-BD31-4B8C-83A1-F6EECF244321}">
                <p14:modId xmlns:p14="http://schemas.microsoft.com/office/powerpoint/2010/main" val="3505411490"/>
              </p:ext>
            </p:extLst>
          </p:nvPr>
        </p:nvGraphicFramePr>
        <p:xfrm>
          <a:off x="1689463" y="1863635"/>
          <a:ext cx="8725987" cy="3300549"/>
        </p:xfrm>
        <a:graphic>
          <a:graphicData uri="http://schemas.openxmlformats.org/drawingml/2006/table">
            <a:tbl>
              <a:tblPr/>
              <a:tblGrid>
                <a:gridCol w="2646881">
                  <a:extLst>
                    <a:ext uri="{9D8B030D-6E8A-4147-A177-3AD203B41FA5}">
                      <a16:colId xmlns:a16="http://schemas.microsoft.com/office/drawing/2014/main" val="4111047606"/>
                    </a:ext>
                  </a:extLst>
                </a:gridCol>
                <a:gridCol w="3039553">
                  <a:extLst>
                    <a:ext uri="{9D8B030D-6E8A-4147-A177-3AD203B41FA5}">
                      <a16:colId xmlns:a16="http://schemas.microsoft.com/office/drawing/2014/main" val="3654196723"/>
                    </a:ext>
                  </a:extLst>
                </a:gridCol>
                <a:gridCol w="3039553">
                  <a:extLst>
                    <a:ext uri="{9D8B030D-6E8A-4147-A177-3AD203B41FA5}">
                      <a16:colId xmlns:a16="http://schemas.microsoft.com/office/drawing/2014/main" val="1047298899"/>
                    </a:ext>
                  </a:extLst>
                </a:gridCol>
              </a:tblGrid>
              <a:tr h="379710">
                <a:tc>
                  <a:txBody>
                    <a:bodyPr/>
                    <a:lstStyle/>
                    <a:p>
                      <a:pPr algn="ctr" rtl="0" fontAlgn="b"/>
                      <a:r>
                        <a:rPr lang="en-GB" sz="1200" b="1" i="0" u="none" strike="noStrike" dirty="0">
                          <a:solidFill>
                            <a:srgbClr val="FFFFFF"/>
                          </a:solidFill>
                          <a:effectLst/>
                          <a:latin typeface="Arial" panose="020B0604020202020204" pitchFamily="34" charset="0"/>
                        </a:rPr>
                        <a:t>Management</a:t>
                      </a:r>
                    </a:p>
                    <a:p>
                      <a:pPr algn="ctr" rtl="0" fontAlgn="b"/>
                      <a:endParaRPr lang="en-GB" sz="1200" b="1" i="0" u="none" strike="noStrike" dirty="0">
                        <a:solidFill>
                          <a:srgbClr val="FFFFFF"/>
                        </a:solidFill>
                        <a:effectLst/>
                        <a:latin typeface="Arial" panose="020B0604020202020204" pitchFamily="34" charset="0"/>
                      </a:endParaRP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dirty="0">
                          <a:solidFill>
                            <a:srgbClr val="FFFFFF"/>
                          </a:solidFill>
                          <a:effectLst/>
                          <a:latin typeface="Arial" panose="020B0604020202020204" pitchFamily="34" charset="0"/>
                        </a:rPr>
                        <a:t>Internal Team</a:t>
                      </a:r>
                    </a:p>
                    <a:p>
                      <a:pPr algn="ctr" rtl="0" fontAlgn="b"/>
                      <a:endParaRPr lang="en-GB" sz="1200" b="1" i="0" u="none" strike="noStrike" dirty="0">
                        <a:solidFill>
                          <a:srgbClr val="FFFFFF"/>
                        </a:solidFill>
                        <a:effectLst/>
                        <a:latin typeface="Arial" panose="020B0604020202020204" pitchFamily="34" charset="0"/>
                      </a:endParaRP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dirty="0">
                          <a:solidFill>
                            <a:srgbClr val="FFFFFF"/>
                          </a:solidFill>
                          <a:effectLst/>
                          <a:latin typeface="Arial" panose="020B0604020202020204" pitchFamily="34" charset="0"/>
                        </a:rPr>
                        <a:t>Outsourced</a:t>
                      </a:r>
                    </a:p>
                    <a:p>
                      <a:pPr algn="ctr" rtl="0" fontAlgn="b"/>
                      <a:endParaRPr lang="en-GB" sz="1200" b="1" i="0" u="none" strike="noStrike" dirty="0">
                        <a:solidFill>
                          <a:srgbClr val="FFFFFF"/>
                        </a:solidFill>
                        <a:effectLst/>
                        <a:latin typeface="Arial" panose="020B0604020202020204" pitchFamily="34" charset="0"/>
                      </a:endParaRP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734774815"/>
                  </a:ext>
                </a:extLst>
              </a:tr>
              <a:tr h="730210">
                <a:tc>
                  <a:txBody>
                    <a:bodyPr/>
                    <a:lstStyle/>
                    <a:p>
                      <a:pPr algn="ctr" rtl="0" fontAlgn="ctr"/>
                      <a:r>
                        <a:rPr lang="en-GB" sz="1200" b="1" i="0" u="none" strike="noStrike">
                          <a:solidFill>
                            <a:srgbClr val="FFFFFF"/>
                          </a:solidFill>
                          <a:effectLst/>
                          <a:latin typeface="Arial" panose="020B0604020202020204" pitchFamily="34" charset="0"/>
                        </a:rPr>
                        <a:t>Main Advantages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rPr>
                        <a:t>Increases owner control over productive activity</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rPr>
                        <a:t>Increased Efficiency</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190524969"/>
                  </a:ext>
                </a:extLst>
              </a:tr>
              <a:tr h="1460419">
                <a:tc rowSpan="2">
                  <a:txBody>
                    <a:bodyPr/>
                    <a:lstStyle/>
                    <a:p>
                      <a:pPr algn="ctr" rtl="0" fontAlgn="ctr"/>
                      <a:r>
                        <a:rPr lang="en-GB" sz="1200" b="1" i="0" u="none" strike="noStrike">
                          <a:solidFill>
                            <a:srgbClr val="FFFFFF"/>
                          </a:solidFill>
                          <a:effectLst/>
                          <a:latin typeface="Arial" panose="020B0604020202020204" pitchFamily="34" charset="0"/>
                        </a:rPr>
                        <a:t>Main Disadvantages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rPr>
                        <a:t>Large number of members and with different acitivities will hinder the management decision-making</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rPr>
                        <a:t>Decreases owner control over productive activity</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50132762"/>
                  </a:ext>
                </a:extLst>
              </a:tr>
              <a:tr h="730210">
                <a:tc vMerge="1">
                  <a:txBody>
                    <a:bodyPr/>
                    <a:lstStyle/>
                    <a:p>
                      <a:endParaRPr lang="en-GB"/>
                    </a:p>
                  </a:txBody>
                  <a:tcPr/>
                </a:tc>
                <a:tc>
                  <a:txBody>
                    <a:bodyPr/>
                    <a:lstStyle/>
                    <a:p>
                      <a:pPr algn="ctr" rtl="0" fontAlgn="ctr"/>
                      <a:r>
                        <a:rPr lang="en-GB" sz="1200" b="0" i="0" u="none" strike="noStrike">
                          <a:solidFill>
                            <a:srgbClr val="FFFFFF"/>
                          </a:solidFill>
                          <a:effectLst/>
                          <a:latin typeface="Arial" panose="020B0604020202020204" pitchFamily="34" charset="0"/>
                        </a:rPr>
                        <a:t>Lack of focus of the Ginners Managers in their core business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dirty="0">
                          <a:solidFill>
                            <a:srgbClr val="FFFFFF"/>
                          </a:solidFill>
                          <a:effectLst/>
                          <a:latin typeface="Arial" panose="020B0604020202020204" pitchFamily="34" charset="0"/>
                        </a:rPr>
                        <a:t>More Expensive</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069540968"/>
                  </a:ext>
                </a:extLst>
              </a:tr>
            </a:tbl>
          </a:graphicData>
        </a:graphic>
      </p:graphicFrame>
      <p:sp>
        <p:nvSpPr>
          <p:cNvPr id="3" name="Marcador de Posição do Número do Diapositivo 2">
            <a:extLst>
              <a:ext uri="{FF2B5EF4-FFF2-40B4-BE49-F238E27FC236}">
                <a16:creationId xmlns:a16="http://schemas.microsoft.com/office/drawing/2014/main" id="{CA216C4A-F138-45B5-BF21-AD5F1149A503}"/>
              </a:ext>
            </a:extLst>
          </p:cNvPr>
          <p:cNvSpPr>
            <a:spLocks noGrp="1"/>
          </p:cNvSpPr>
          <p:nvPr>
            <p:ph type="sldNum" sz="quarter" idx="12"/>
          </p:nvPr>
        </p:nvSpPr>
        <p:spPr/>
        <p:txBody>
          <a:bodyPr/>
          <a:lstStyle/>
          <a:p>
            <a:fld id="{C1D7F914-E4F7-455C-A1CC-52701B4165D2}" type="slidenum">
              <a:rPr lang="en-GB" smtClean="0"/>
              <a:t>21</a:t>
            </a:fld>
            <a:endParaRPr lang="en-GB"/>
          </a:p>
        </p:txBody>
      </p:sp>
    </p:spTree>
    <p:extLst>
      <p:ext uri="{BB962C8B-B14F-4D97-AF65-F5344CB8AC3E}">
        <p14:creationId xmlns:p14="http://schemas.microsoft.com/office/powerpoint/2010/main" val="329047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Cooperative benefits detail</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50000"/>
              </a:lnSpc>
              <a:spcBef>
                <a:spcPts val="600"/>
              </a:spcBef>
              <a:spcAft>
                <a:spcPts val="600"/>
              </a:spcAft>
              <a:buNone/>
            </a:pPr>
            <a:r>
              <a:rPr lang="en-GB" sz="1200" dirty="0">
                <a:latin typeface="Arial" panose="020B0604020202020204" pitchFamily="34" charset="0"/>
                <a:cs typeface="Arial" panose="020B0604020202020204" pitchFamily="34" charset="0"/>
              </a:rPr>
              <a:t>A Cooperative fits the best for the purpose of the Seed Treatment Plant because:</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The objective of the legal entity to be created is essentially to provide services to the ginners, members of AAM, through the treatment of their seeds;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The ginners are, at the same time, the main interested in promoting investment in the Factory and in the provision of services that it will provide;</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There is a minimum number of 5 ginneries interested in being members of the entity that promotes the investment in the Cotton Processing Plant, necessary for the constitution of a cooperative;</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Allows and facilitates the inclusion of a large number of members in the legal entity and their democratic participation in the entity's decisions;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Possibility to define in the cooperative's statutes that the capital shares and the number of votes of each member are proportional to the operations carried out with the cooperative up to a maximum of proportion of 1/7;</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Possibility that in the future the cooperative may enter into projects with entities in the case of consortium, association contracts in participation, joint ventures, such as, for example, seed companies, among others;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Possibility to return “profits” available to members in proportion to their activities and services;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It allows values ​​such as solidarity, democracy, freedom and equity to be respected;</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It facilitates the access to grants from donors;</a:t>
            </a:r>
          </a:p>
          <a:p>
            <a:pPr lvl="1" algn="just">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It as Income taxes (IRPC) exemption of 50%.</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9C376CCA-1B5B-40CB-B165-45F8DD02DEAE}"/>
              </a:ext>
            </a:extLst>
          </p:cNvPr>
          <p:cNvSpPr>
            <a:spLocks noGrp="1"/>
          </p:cNvSpPr>
          <p:nvPr>
            <p:ph type="sldNum" sz="quarter" idx="12"/>
          </p:nvPr>
        </p:nvSpPr>
        <p:spPr/>
        <p:txBody>
          <a:bodyPr/>
          <a:lstStyle/>
          <a:p>
            <a:fld id="{C1D7F914-E4F7-455C-A1CC-52701B4165D2}" type="slidenum">
              <a:rPr lang="en-GB" smtClean="0"/>
              <a:t>22</a:t>
            </a:fld>
            <a:endParaRPr lang="en-GB"/>
          </a:p>
        </p:txBody>
      </p:sp>
    </p:spTree>
    <p:extLst>
      <p:ext uri="{BB962C8B-B14F-4D97-AF65-F5344CB8AC3E}">
        <p14:creationId xmlns:p14="http://schemas.microsoft.com/office/powerpoint/2010/main" val="3643530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Players &amp; Stakeholders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1200"/>
              </a:spcBef>
              <a:spcAft>
                <a:spcPts val="1200"/>
              </a:spcAft>
              <a:buNone/>
            </a:pPr>
            <a:r>
              <a:rPr lang="en-GB" sz="1200" dirty="0">
                <a:latin typeface="Arial" panose="020B0604020202020204" pitchFamily="34" charset="0"/>
                <a:cs typeface="Arial" panose="020B0604020202020204" pitchFamily="34" charset="0"/>
              </a:rPr>
              <a:t>Members of the SPV options and pros and cons:</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graphicFrame>
        <p:nvGraphicFramePr>
          <p:cNvPr id="4" name="Tabela 3"/>
          <p:cNvGraphicFramePr>
            <a:graphicFrameLocks noGrp="1"/>
          </p:cNvGraphicFramePr>
          <p:nvPr>
            <p:extLst>
              <p:ext uri="{D42A27DB-BD31-4B8C-83A1-F6EECF244321}">
                <p14:modId xmlns:p14="http://schemas.microsoft.com/office/powerpoint/2010/main" val="1845964781"/>
              </p:ext>
            </p:extLst>
          </p:nvPr>
        </p:nvGraphicFramePr>
        <p:xfrm>
          <a:off x="255633" y="1293471"/>
          <a:ext cx="11439978" cy="5072493"/>
        </p:xfrm>
        <a:graphic>
          <a:graphicData uri="http://schemas.openxmlformats.org/drawingml/2006/table">
            <a:tbl>
              <a:tblPr/>
              <a:tblGrid>
                <a:gridCol w="2149329">
                  <a:extLst>
                    <a:ext uri="{9D8B030D-6E8A-4147-A177-3AD203B41FA5}">
                      <a16:colId xmlns:a16="http://schemas.microsoft.com/office/drawing/2014/main" val="3550238440"/>
                    </a:ext>
                  </a:extLst>
                </a:gridCol>
                <a:gridCol w="2149329">
                  <a:extLst>
                    <a:ext uri="{9D8B030D-6E8A-4147-A177-3AD203B41FA5}">
                      <a16:colId xmlns:a16="http://schemas.microsoft.com/office/drawing/2014/main" val="1697924072"/>
                    </a:ext>
                  </a:extLst>
                </a:gridCol>
                <a:gridCol w="1899730">
                  <a:extLst>
                    <a:ext uri="{9D8B030D-6E8A-4147-A177-3AD203B41FA5}">
                      <a16:colId xmlns:a16="http://schemas.microsoft.com/office/drawing/2014/main" val="2010058964"/>
                    </a:ext>
                  </a:extLst>
                </a:gridCol>
                <a:gridCol w="2620795">
                  <a:extLst>
                    <a:ext uri="{9D8B030D-6E8A-4147-A177-3AD203B41FA5}">
                      <a16:colId xmlns:a16="http://schemas.microsoft.com/office/drawing/2014/main" val="3217295697"/>
                    </a:ext>
                  </a:extLst>
                </a:gridCol>
                <a:gridCol w="2620795">
                  <a:extLst>
                    <a:ext uri="{9D8B030D-6E8A-4147-A177-3AD203B41FA5}">
                      <a16:colId xmlns:a16="http://schemas.microsoft.com/office/drawing/2014/main" val="2633729772"/>
                    </a:ext>
                  </a:extLst>
                </a:gridCol>
              </a:tblGrid>
              <a:tr h="866510">
                <a:tc>
                  <a:txBody>
                    <a:bodyPr/>
                    <a:lstStyle/>
                    <a:p>
                      <a:pPr algn="ctr" rtl="0" fontAlgn="ctr"/>
                      <a:r>
                        <a:rPr lang="en-GB" sz="1100" b="1" i="0" u="none" strike="noStrike">
                          <a:solidFill>
                            <a:srgbClr val="FFFFFF"/>
                          </a:solidFill>
                          <a:effectLst/>
                          <a:latin typeface="Arial" panose="020B0604020202020204" pitchFamily="34" charset="0"/>
                        </a:rPr>
                        <a:t>Options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endParaRPr lang="en-GB" sz="1100" b="1" i="0" u="none" strike="noStrike" dirty="0">
                        <a:solidFill>
                          <a:srgbClr val="FFFFFF"/>
                        </a:solidFill>
                        <a:effectLst/>
                        <a:latin typeface="Arial" panose="020B0604020202020204" pitchFamily="34" charset="0"/>
                      </a:endParaRPr>
                    </a:p>
                    <a:p>
                      <a:pPr algn="ctr" rtl="0" fontAlgn="t"/>
                      <a:endParaRPr lang="en-GB" sz="1100" b="1" i="0" u="none" strike="noStrike" dirty="0">
                        <a:solidFill>
                          <a:srgbClr val="FFFFFF"/>
                        </a:solidFill>
                        <a:effectLst/>
                        <a:latin typeface="Arial" panose="020B0604020202020204" pitchFamily="34" charset="0"/>
                      </a:endParaRPr>
                    </a:p>
                    <a:p>
                      <a:pPr algn="ctr" rtl="0" fontAlgn="t"/>
                      <a:r>
                        <a:rPr lang="en-GB" sz="1100" b="1" i="0" u="none" strike="noStrike" dirty="0">
                          <a:solidFill>
                            <a:srgbClr val="FFFFFF"/>
                          </a:solidFill>
                          <a:effectLst/>
                          <a:latin typeface="Arial" panose="020B0604020202020204" pitchFamily="34" charset="0"/>
                        </a:rPr>
                        <a:t>Option 1 - AAM - All the actual and future ginners</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endParaRPr lang="en-GB" sz="1100" b="1" i="0" u="none" strike="noStrike" dirty="0">
                        <a:solidFill>
                          <a:srgbClr val="FFFFFF"/>
                        </a:solidFill>
                        <a:effectLst/>
                        <a:latin typeface="Arial" panose="020B0604020202020204" pitchFamily="34" charset="0"/>
                      </a:endParaRPr>
                    </a:p>
                    <a:p>
                      <a:pPr algn="ctr" rtl="0" fontAlgn="t"/>
                      <a:endParaRPr lang="en-GB" sz="1100" b="1" i="0" u="none" strike="noStrike" dirty="0">
                        <a:solidFill>
                          <a:srgbClr val="FFFFFF"/>
                        </a:solidFill>
                        <a:effectLst/>
                        <a:latin typeface="Arial" panose="020B0604020202020204" pitchFamily="34" charset="0"/>
                      </a:endParaRPr>
                    </a:p>
                    <a:p>
                      <a:pPr algn="ctr" rtl="0" fontAlgn="t"/>
                      <a:r>
                        <a:rPr lang="en-GB" sz="1100" b="1" i="0" u="none" strike="noStrike" dirty="0">
                          <a:solidFill>
                            <a:srgbClr val="FFFFFF"/>
                          </a:solidFill>
                          <a:effectLst/>
                          <a:latin typeface="Arial" panose="020B0604020202020204" pitchFamily="34" charset="0"/>
                        </a:rPr>
                        <a:t>Option 2: AAM and FOMPA (business interest)</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endParaRPr lang="en-GB" sz="1100" b="1" i="0" u="none" strike="noStrike" dirty="0">
                        <a:solidFill>
                          <a:srgbClr val="FFFFFF"/>
                        </a:solidFill>
                        <a:effectLst/>
                        <a:latin typeface="Arial" panose="020B0604020202020204" pitchFamily="34" charset="0"/>
                      </a:endParaRPr>
                    </a:p>
                    <a:p>
                      <a:pPr algn="ctr" rtl="0" fontAlgn="t"/>
                      <a:endParaRPr lang="en-GB" sz="1100" b="1" i="0" u="none" strike="noStrike" dirty="0">
                        <a:solidFill>
                          <a:srgbClr val="FFFFFF"/>
                        </a:solidFill>
                        <a:effectLst/>
                        <a:latin typeface="Arial" panose="020B0604020202020204" pitchFamily="34" charset="0"/>
                      </a:endParaRPr>
                    </a:p>
                    <a:p>
                      <a:pPr algn="ctr" rtl="0" fontAlgn="t"/>
                      <a:r>
                        <a:rPr lang="en-GB" sz="1100" b="1" i="0" u="none" strike="noStrike" dirty="0">
                          <a:solidFill>
                            <a:srgbClr val="FFFFFF"/>
                          </a:solidFill>
                          <a:effectLst/>
                          <a:latin typeface="Arial" panose="020B0604020202020204" pitchFamily="34" charset="0"/>
                        </a:rPr>
                        <a:t>Option 3: AAM, FOMPA and IAM / IAM and IIAM</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endParaRPr lang="en-GB" sz="1100" b="1" i="0" u="none" strike="noStrike" dirty="0">
                        <a:solidFill>
                          <a:srgbClr val="FFFFFF"/>
                        </a:solidFill>
                        <a:effectLst/>
                        <a:latin typeface="Arial" panose="020B0604020202020204" pitchFamily="34" charset="0"/>
                      </a:endParaRPr>
                    </a:p>
                    <a:p>
                      <a:pPr algn="ctr" rtl="0" fontAlgn="t"/>
                      <a:endParaRPr lang="en-GB" sz="1100" b="1" i="0" u="none" strike="noStrike" dirty="0">
                        <a:solidFill>
                          <a:srgbClr val="FFFFFF"/>
                        </a:solidFill>
                        <a:effectLst/>
                        <a:latin typeface="Arial" panose="020B0604020202020204" pitchFamily="34" charset="0"/>
                      </a:endParaRPr>
                    </a:p>
                    <a:p>
                      <a:pPr algn="ctr" rtl="0" fontAlgn="t"/>
                      <a:r>
                        <a:rPr lang="en-GB" sz="1100" b="1" i="0" u="none" strike="noStrike" dirty="0">
                          <a:solidFill>
                            <a:srgbClr val="FFFFFF"/>
                          </a:solidFill>
                          <a:effectLst/>
                          <a:latin typeface="Arial" panose="020B0604020202020204" pitchFamily="34" charset="0"/>
                        </a:rPr>
                        <a:t>Options 2 or 3 with possibility to new entries in the future, as Seed Companies</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325770530"/>
                  </a:ext>
                </a:extLst>
              </a:tr>
              <a:tr h="1343578">
                <a:tc rowSpan="3">
                  <a:txBody>
                    <a:bodyPr/>
                    <a:lstStyle/>
                    <a:p>
                      <a:pPr algn="ctr" rtl="0" fontAlgn="ctr"/>
                      <a:r>
                        <a:rPr lang="en-GB" sz="1100" b="1" i="0" u="none" strike="noStrike">
                          <a:solidFill>
                            <a:srgbClr val="FFFFFF"/>
                          </a:solidFill>
                          <a:effectLst/>
                          <a:latin typeface="Arial" panose="020B0604020202020204" pitchFamily="34" charset="0"/>
                        </a:rPr>
                        <a:t>Pros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All the shareholders will have the same interests</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both sides will be present and represent their interests, for a common benefict</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different institutions playing a role in the subsector will be present and represent their interests for a common benefict</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different institutions playing a role in the subsector will be present and represent their interests for a common benefict</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760921741"/>
                  </a:ext>
                </a:extLst>
              </a:tr>
              <a:tr h="866510">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Few shareholders, more flexible decision making</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ginners and FOMPA can have different capital shares in the cooperative</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Each entitity can have different capital shares in the cooperative</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Each entitity can have different capital shares in the cooperative</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950043499"/>
                  </a:ext>
                </a:extLst>
              </a:tr>
              <a:tr h="652316">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 </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More appealing for grants fund raising</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 More appealing for grants fund raising</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It allows that in the future seed companies be attracted to the sector</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674704477"/>
                  </a:ext>
                </a:extLst>
              </a:tr>
              <a:tr h="895719">
                <a:tc rowSpan="2">
                  <a:txBody>
                    <a:bodyPr/>
                    <a:lstStyle/>
                    <a:p>
                      <a:pPr algn="ctr" rtl="0" fontAlgn="ctr"/>
                      <a:r>
                        <a:rPr lang="en-GB" sz="1100" b="1" i="0" u="none" strike="noStrike">
                          <a:solidFill>
                            <a:srgbClr val="FFFFFF"/>
                          </a:solidFill>
                          <a:effectLst/>
                          <a:latin typeface="Arial" panose="020B0604020202020204" pitchFamily="34" charset="0"/>
                        </a:rPr>
                        <a:t>Cons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The cotton farmers will not share their opinions and proposals and don´t fill part of the process</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Seed Pricing can be complex</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More Shareholders with different interests, can turn in more complex decision making, </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a:solidFill>
                            <a:srgbClr val="FFFFFF"/>
                          </a:solidFill>
                          <a:effectLst/>
                          <a:latin typeface="Arial" panose="020B0604020202020204" pitchFamily="34" charset="0"/>
                        </a:rPr>
                        <a:t>More Shareholders with different interests, can turn in more complex decision making</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810637139"/>
                  </a:ext>
                </a:extLst>
              </a:tr>
              <a:tr h="447860">
                <a:tc vMerge="1">
                  <a:txBody>
                    <a:bodyPr/>
                    <a:lstStyle/>
                    <a:p>
                      <a:endParaRPr lang="en-GB"/>
                    </a:p>
                  </a:txBody>
                  <a:tcPr/>
                </a:tc>
                <a:tc>
                  <a:txBody>
                    <a:bodyPr/>
                    <a:lstStyle/>
                    <a:p>
                      <a:pPr algn="ctr" rtl="0" fontAlgn="t"/>
                      <a:r>
                        <a:rPr lang="en-GB" sz="1100" b="0" i="0" u="none" strike="noStrike">
                          <a:solidFill>
                            <a:srgbClr val="FFFFFF"/>
                          </a:solidFill>
                          <a:effectLst/>
                          <a:latin typeface="Arial" panose="020B0604020202020204" pitchFamily="34" charset="0"/>
                        </a:rPr>
                        <a:t>Less appealing for grants fund raising</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fontAlgn="t"/>
                      <a:r>
                        <a:rPr lang="en-GB" sz="1100" b="0" i="0" u="none" strike="noStrike">
                          <a:solidFill>
                            <a:srgbClr val="000000"/>
                          </a:solidFill>
                          <a:effectLst/>
                          <a:latin typeface="Arial" panose="020B0604020202020204" pitchFamily="34" charset="0"/>
                        </a:rPr>
                        <a:t> </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fontAlgn="t"/>
                      <a:r>
                        <a:rPr lang="en-GB" sz="1100" b="0" i="0" u="none" strike="noStrike">
                          <a:solidFill>
                            <a:srgbClr val="000000"/>
                          </a:solidFill>
                          <a:effectLst/>
                          <a:latin typeface="Arial" panose="020B0604020202020204" pitchFamily="34" charset="0"/>
                        </a:rPr>
                        <a:t> </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100" b="0" i="0" u="none" strike="noStrike" dirty="0">
                          <a:solidFill>
                            <a:srgbClr val="FFFFFF"/>
                          </a:solidFill>
                          <a:effectLst/>
                          <a:latin typeface="Arial" panose="020B0604020202020204" pitchFamily="34" charset="0"/>
                        </a:rPr>
                        <a:t>Conflicts of interest with seed companies </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148976363"/>
                  </a:ext>
                </a:extLst>
              </a:tr>
            </a:tbl>
          </a:graphicData>
        </a:graphic>
      </p:graphicFrame>
      <p:sp>
        <p:nvSpPr>
          <p:cNvPr id="3" name="Marcador de Posição do Número do Diapositivo 2">
            <a:extLst>
              <a:ext uri="{FF2B5EF4-FFF2-40B4-BE49-F238E27FC236}">
                <a16:creationId xmlns:a16="http://schemas.microsoft.com/office/drawing/2014/main" id="{3DDF6906-1081-4F39-9FB5-41CCFB4242D3}"/>
              </a:ext>
            </a:extLst>
          </p:cNvPr>
          <p:cNvSpPr>
            <a:spLocks noGrp="1"/>
          </p:cNvSpPr>
          <p:nvPr>
            <p:ph type="sldNum" sz="quarter" idx="12"/>
          </p:nvPr>
        </p:nvSpPr>
        <p:spPr/>
        <p:txBody>
          <a:bodyPr/>
          <a:lstStyle/>
          <a:p>
            <a:fld id="{C1D7F914-E4F7-455C-A1CC-52701B4165D2}" type="slidenum">
              <a:rPr lang="en-GB" smtClean="0"/>
              <a:t>23</a:t>
            </a:fld>
            <a:endParaRPr lang="en-GB"/>
          </a:p>
        </p:txBody>
      </p:sp>
    </p:spTree>
    <p:extLst>
      <p:ext uri="{BB962C8B-B14F-4D97-AF65-F5344CB8AC3E}">
        <p14:creationId xmlns:p14="http://schemas.microsoft.com/office/powerpoint/2010/main" val="1019590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General Governance Model</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Governance Structure</a:t>
            </a:r>
          </a:p>
          <a:p>
            <a:pPr lvl="1" algn="just">
              <a:lnSpc>
                <a:spcPct val="150000"/>
              </a:lnSpc>
              <a:spcBef>
                <a:spcPts val="1200"/>
              </a:spcBef>
              <a:spcAft>
                <a:spcPts val="1200"/>
              </a:spcAft>
              <a:buClr>
                <a:srgbClr val="569DA4"/>
              </a:buClr>
            </a:pPr>
            <a:r>
              <a:rPr lang="pt-PT" sz="1200" dirty="0">
                <a:latin typeface="Arial" panose="020B0604020202020204" pitchFamily="34" charset="0"/>
                <a:cs typeface="Arial" panose="020B0604020202020204" pitchFamily="34" charset="0"/>
              </a:rPr>
              <a:t>Non-</a:t>
            </a:r>
            <a:r>
              <a:rPr lang="pt-PT" sz="1200" dirty="0" err="1">
                <a:latin typeface="Arial" panose="020B0604020202020204" pitchFamily="34" charset="0"/>
                <a:cs typeface="Arial" panose="020B0604020202020204" pitchFamily="34" charset="0"/>
              </a:rPr>
              <a:t>executive</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board</a:t>
            </a:r>
            <a:endParaRPr lang="pt-PT" sz="1200" dirty="0">
              <a:latin typeface="Arial" panose="020B0604020202020204" pitchFamily="34" charset="0"/>
              <a:cs typeface="Arial" panose="020B0604020202020204" pitchFamily="34" charset="0"/>
            </a:endParaRPr>
          </a:p>
          <a:p>
            <a:pPr lvl="2" algn="just">
              <a:lnSpc>
                <a:spcPct val="150000"/>
              </a:lnSpc>
              <a:spcBef>
                <a:spcPts val="1200"/>
              </a:spcBef>
              <a:spcAft>
                <a:spcPts val="1200"/>
              </a:spcAft>
              <a:buClr>
                <a:srgbClr val="569DA4"/>
              </a:buClr>
            </a:pPr>
            <a:r>
              <a:rPr lang="pt-PT" sz="1200" dirty="0" err="1">
                <a:latin typeface="Arial" panose="020B0604020202020204" pitchFamily="34" charset="0"/>
                <a:cs typeface="Arial" panose="020B0604020202020204" pitchFamily="34" charset="0"/>
              </a:rPr>
              <a:t>Option</a:t>
            </a:r>
            <a:r>
              <a:rPr lang="pt-PT" sz="1200" dirty="0">
                <a:latin typeface="Arial" panose="020B0604020202020204" pitchFamily="34" charset="0"/>
                <a:cs typeface="Arial" panose="020B0604020202020204" pitchFamily="34" charset="0"/>
              </a:rPr>
              <a:t> 1: </a:t>
            </a:r>
            <a:r>
              <a:rPr lang="pt-PT" sz="1200" dirty="0" err="1">
                <a:latin typeface="Arial" panose="020B0604020202020204" pitchFamily="34" charset="0"/>
                <a:cs typeface="Arial" panose="020B0604020202020204" pitchFamily="34" charset="0"/>
              </a:rPr>
              <a:t>all</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members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of</a:t>
            </a:r>
            <a:r>
              <a:rPr lang="pt-PT" sz="1200" dirty="0">
                <a:latin typeface="Arial" panose="020B0604020202020204" pitchFamily="34" charset="0"/>
                <a:cs typeface="Arial" panose="020B0604020202020204" pitchFamily="34" charset="0"/>
              </a:rPr>
              <a:t> AAM </a:t>
            </a:r>
            <a:r>
              <a:rPr lang="pt-PT" sz="1200" dirty="0" err="1">
                <a:latin typeface="Arial" panose="020B0604020202020204" pitchFamily="34" charset="0"/>
                <a:cs typeface="Arial" panose="020B0604020202020204" pitchFamily="34" charset="0"/>
              </a:rPr>
              <a:t>represented</a:t>
            </a:r>
            <a:r>
              <a:rPr lang="pt-PT" sz="1200" dirty="0">
                <a:latin typeface="Arial" panose="020B0604020202020204" pitchFamily="34" charset="0"/>
                <a:cs typeface="Arial" panose="020B0604020202020204" pitchFamily="34" charset="0"/>
              </a:rPr>
              <a:t>; </a:t>
            </a:r>
          </a:p>
          <a:p>
            <a:pPr lvl="2" algn="just">
              <a:lnSpc>
                <a:spcPct val="150000"/>
              </a:lnSpc>
              <a:spcBef>
                <a:spcPts val="1200"/>
              </a:spcBef>
              <a:spcAft>
                <a:spcPts val="1200"/>
              </a:spcAft>
              <a:buClr>
                <a:srgbClr val="569DA4"/>
              </a:buClr>
            </a:pPr>
            <a:r>
              <a:rPr lang="pt-PT" sz="1200" dirty="0" err="1">
                <a:latin typeface="Arial" panose="020B0604020202020204" pitchFamily="34" charset="0"/>
                <a:cs typeface="Arial" panose="020B0604020202020204" pitchFamily="34" charset="0"/>
              </a:rPr>
              <a:t>Option</a:t>
            </a:r>
            <a:r>
              <a:rPr lang="pt-PT" sz="1200" dirty="0">
                <a:latin typeface="Arial" panose="020B0604020202020204" pitchFamily="34" charset="0"/>
                <a:cs typeface="Arial" panose="020B0604020202020204" pitchFamily="34" charset="0"/>
              </a:rPr>
              <a:t> 2: </a:t>
            </a:r>
            <a:r>
              <a:rPr lang="pt-PT" sz="1200" dirty="0" err="1">
                <a:latin typeface="Arial" panose="020B0604020202020204" pitchFamily="34" charset="0"/>
                <a:cs typeface="Arial" panose="020B0604020202020204" pitchFamily="34" charset="0"/>
              </a:rPr>
              <a:t>independent</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of</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SPV´s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members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options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consider</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also</a:t>
            </a:r>
            <a:r>
              <a:rPr lang="pt-PT" sz="1200" dirty="0">
                <a:latin typeface="Arial" panose="020B0604020202020204" pitchFamily="34" charset="0"/>
                <a:cs typeface="Arial" panose="020B0604020202020204" pitchFamily="34" charset="0"/>
              </a:rPr>
              <a:t>  FONPA, </a:t>
            </a:r>
            <a:r>
              <a:rPr lang="pt-PT" sz="1200" dirty="0" err="1">
                <a:latin typeface="Arial" panose="020B0604020202020204" pitchFamily="34" charset="0"/>
                <a:cs typeface="Arial" panose="020B0604020202020204" pitchFamily="34" charset="0"/>
              </a:rPr>
              <a:t>or</a:t>
            </a:r>
            <a:r>
              <a:rPr lang="pt-PT" sz="1200" dirty="0">
                <a:latin typeface="Arial" panose="020B0604020202020204" pitchFamily="34" charset="0"/>
                <a:cs typeface="Arial" panose="020B0604020202020204" pitchFamily="34" charset="0"/>
              </a:rPr>
              <a:t> FONPA </a:t>
            </a:r>
            <a:r>
              <a:rPr lang="pt-PT" sz="1200" dirty="0" err="1">
                <a:latin typeface="Arial" panose="020B0604020202020204" pitchFamily="34" charset="0"/>
                <a:cs typeface="Arial" panose="020B0604020202020204" pitchFamily="34" charset="0"/>
              </a:rPr>
              <a:t>and</a:t>
            </a:r>
            <a:r>
              <a:rPr lang="pt-PT" sz="1200" dirty="0">
                <a:latin typeface="Arial" panose="020B0604020202020204" pitchFamily="34" charset="0"/>
                <a:cs typeface="Arial" panose="020B0604020202020204" pitchFamily="34" charset="0"/>
              </a:rPr>
              <a:t> IAM </a:t>
            </a:r>
            <a:r>
              <a:rPr lang="pt-PT" sz="1200" dirty="0" err="1">
                <a:latin typeface="Arial" panose="020B0604020202020204" pitchFamily="34" charset="0"/>
                <a:cs typeface="Arial" panose="020B0604020202020204" pitchFamily="34" charset="0"/>
              </a:rPr>
              <a:t>representation</a:t>
            </a:r>
            <a:endParaRPr lang="pt-PT" sz="1200" dirty="0">
              <a:latin typeface="Arial" panose="020B0604020202020204" pitchFamily="34" charset="0"/>
              <a:cs typeface="Arial" panose="020B0604020202020204" pitchFamily="34" charset="0"/>
            </a:endParaRPr>
          </a:p>
          <a:p>
            <a:pPr marL="457200" lvl="1" indent="0" algn="just">
              <a:lnSpc>
                <a:spcPct val="150000"/>
              </a:lnSpc>
              <a:spcBef>
                <a:spcPts val="1200"/>
              </a:spcBef>
              <a:spcAft>
                <a:spcPts val="1200"/>
              </a:spcAft>
              <a:buNone/>
            </a:pP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Board</a:t>
            </a:r>
            <a:r>
              <a:rPr lang="pt-PT" sz="1200" dirty="0">
                <a:latin typeface="Arial" panose="020B0604020202020204" pitchFamily="34" charset="0"/>
                <a:cs typeface="Arial" panose="020B0604020202020204" pitchFamily="34" charset="0"/>
              </a:rPr>
              <a:t> Meetings: </a:t>
            </a:r>
            <a:r>
              <a:rPr lang="pt-PT" sz="1200" dirty="0" err="1">
                <a:latin typeface="Arial" panose="020B0604020202020204" pitchFamily="34" charset="0"/>
                <a:cs typeface="Arial" panose="020B0604020202020204" pitchFamily="34" charset="0"/>
              </a:rPr>
              <a:t>quarterly</a:t>
            </a:r>
            <a:r>
              <a:rPr lang="pt-PT" sz="1200" dirty="0">
                <a:latin typeface="Arial" panose="020B0604020202020204" pitchFamily="34" charset="0"/>
                <a:cs typeface="Arial" panose="020B0604020202020204" pitchFamily="34" charset="0"/>
              </a:rPr>
              <a:t> meetings; </a:t>
            </a:r>
            <a:r>
              <a:rPr lang="pt-PT" sz="1200" dirty="0" err="1">
                <a:latin typeface="Arial" panose="020B0604020202020204" pitchFamily="34" charset="0"/>
                <a:cs typeface="Arial" panose="020B0604020202020204" pitchFamily="34" charset="0"/>
              </a:rPr>
              <a:t>monthly</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skypes</a:t>
            </a:r>
            <a:r>
              <a:rPr lang="pt-PT" sz="1200" dirty="0">
                <a:latin typeface="Arial" panose="020B0604020202020204" pitchFamily="34" charset="0"/>
                <a:cs typeface="Arial" panose="020B0604020202020204" pitchFamily="34" charset="0"/>
              </a:rPr>
              <a:t>)</a:t>
            </a:r>
          </a:p>
          <a:p>
            <a:pPr lvl="1" algn="just">
              <a:lnSpc>
                <a:spcPct val="150000"/>
              </a:lnSpc>
              <a:spcBef>
                <a:spcPts val="1200"/>
              </a:spcBef>
              <a:spcAft>
                <a:spcPts val="1200"/>
              </a:spcAft>
              <a:buClr>
                <a:srgbClr val="569DA4"/>
              </a:buClr>
            </a:pPr>
            <a:r>
              <a:rPr lang="pt-PT" sz="1200" dirty="0">
                <a:latin typeface="Arial" panose="020B0604020202020204" pitchFamily="34" charset="0"/>
                <a:cs typeface="Arial" panose="020B0604020202020204" pitchFamily="34" charset="0"/>
              </a:rPr>
              <a:t>Professional </a:t>
            </a:r>
            <a:r>
              <a:rPr lang="pt-PT" sz="1200" dirty="0" err="1">
                <a:latin typeface="Arial" panose="020B0604020202020204" pitchFamily="34" charset="0"/>
                <a:cs typeface="Arial" panose="020B0604020202020204" pitchFamily="34" charset="0"/>
              </a:rPr>
              <a:t>executive</a:t>
            </a:r>
            <a:r>
              <a:rPr lang="pt-PT" sz="1200" dirty="0">
                <a:latin typeface="Arial" panose="020B0604020202020204" pitchFamily="34" charset="0"/>
                <a:cs typeface="Arial" panose="020B0604020202020204" pitchFamily="34" charset="0"/>
              </a:rPr>
              <a:t> team: </a:t>
            </a:r>
          </a:p>
          <a:p>
            <a:pPr lvl="2" algn="just">
              <a:lnSpc>
                <a:spcPct val="150000"/>
              </a:lnSpc>
              <a:spcBef>
                <a:spcPts val="1200"/>
              </a:spcBef>
              <a:spcAft>
                <a:spcPts val="1200"/>
              </a:spcAft>
              <a:buClr>
                <a:srgbClr val="569DA4"/>
              </a:buClr>
            </a:pPr>
            <a:r>
              <a:rPr lang="pt-PT" sz="1200" dirty="0" err="1">
                <a:latin typeface="Arial" panose="020B0604020202020204" pitchFamily="34" charset="0"/>
                <a:cs typeface="Arial" panose="020B0604020202020204" pitchFamily="34" charset="0"/>
              </a:rPr>
              <a:t>Option</a:t>
            </a:r>
            <a:r>
              <a:rPr lang="pt-PT" sz="1200" dirty="0">
                <a:latin typeface="Arial" panose="020B0604020202020204" pitchFamily="34" charset="0"/>
                <a:cs typeface="Arial" panose="020B0604020202020204" pitchFamily="34" charset="0"/>
              </a:rPr>
              <a:t> 1 – </a:t>
            </a:r>
            <a:r>
              <a:rPr lang="pt-PT" sz="1200" dirty="0" err="1">
                <a:latin typeface="Arial" panose="020B0604020202020204" pitchFamily="34" charset="0"/>
                <a:cs typeface="Arial" panose="020B0604020202020204" pitchFamily="34" charset="0"/>
              </a:rPr>
              <a:t>Hired</a:t>
            </a:r>
            <a:r>
              <a:rPr lang="pt-PT" sz="1200" dirty="0">
                <a:latin typeface="Arial" panose="020B0604020202020204" pitchFamily="34" charset="0"/>
                <a:cs typeface="Arial" panose="020B0604020202020204" pitchFamily="34" charset="0"/>
              </a:rPr>
              <a:t> (some in </a:t>
            </a:r>
            <a:r>
              <a:rPr lang="pt-PT" sz="1200" dirty="0" err="1">
                <a:latin typeface="Arial" panose="020B0604020202020204" pitchFamily="34" charset="0"/>
                <a:cs typeface="Arial" panose="020B0604020202020204" pitchFamily="34" charset="0"/>
              </a:rPr>
              <a:t>full</a:t>
            </a:r>
            <a:r>
              <a:rPr lang="pt-PT" sz="1200" dirty="0">
                <a:latin typeface="Arial" panose="020B0604020202020204" pitchFamily="34" charset="0"/>
                <a:cs typeface="Arial" panose="020B0604020202020204" pitchFamily="34" charset="0"/>
              </a:rPr>
              <a:t> time, </a:t>
            </a:r>
            <a:r>
              <a:rPr lang="pt-PT" sz="1200" dirty="0" err="1">
                <a:latin typeface="Arial" panose="020B0604020202020204" pitchFamily="34" charset="0"/>
                <a:cs typeface="Arial" panose="020B0604020202020204" pitchFamily="34" charset="0"/>
              </a:rPr>
              <a:t>the</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others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seasonal</a:t>
            </a:r>
            <a:r>
              <a:rPr lang="pt-PT" sz="1200" dirty="0">
                <a:latin typeface="Arial" panose="020B0604020202020204" pitchFamily="34" charset="0"/>
                <a:cs typeface="Arial" panose="020B0604020202020204" pitchFamily="34" charset="0"/>
              </a:rPr>
              <a:t>); </a:t>
            </a:r>
          </a:p>
          <a:p>
            <a:pPr lvl="2" algn="just">
              <a:lnSpc>
                <a:spcPct val="150000"/>
              </a:lnSpc>
              <a:spcBef>
                <a:spcPts val="1200"/>
              </a:spcBef>
              <a:spcAft>
                <a:spcPts val="1200"/>
              </a:spcAft>
              <a:buClr>
                <a:srgbClr val="569DA4"/>
              </a:buClr>
            </a:pPr>
            <a:r>
              <a:rPr lang="pt-PT" sz="1200" dirty="0" err="1">
                <a:latin typeface="Arial" panose="020B0604020202020204" pitchFamily="34" charset="0"/>
                <a:cs typeface="Arial" panose="020B0604020202020204" pitchFamily="34" charset="0"/>
              </a:rPr>
              <a:t>Option</a:t>
            </a:r>
            <a:r>
              <a:rPr lang="pt-PT" sz="1200" dirty="0">
                <a:latin typeface="Arial" panose="020B0604020202020204" pitchFamily="34" charset="0"/>
                <a:cs typeface="Arial" panose="020B0604020202020204" pitchFamily="34" charset="0"/>
              </a:rPr>
              <a:t> 2 - Outsourcing</a:t>
            </a:r>
          </a:p>
          <a:p>
            <a:pPr lvl="1" algn="just">
              <a:lnSpc>
                <a:spcPct val="150000"/>
              </a:lnSpc>
              <a:spcBef>
                <a:spcPts val="1200"/>
              </a:spcBef>
              <a:spcAft>
                <a:spcPts val="1200"/>
              </a:spcAft>
              <a:buClr>
                <a:srgbClr val="569DA4"/>
              </a:buClr>
            </a:pPr>
            <a:r>
              <a:rPr lang="pt-PT" sz="1200" dirty="0" err="1">
                <a:latin typeface="Arial" panose="020B0604020202020204" pitchFamily="34" charset="0"/>
                <a:cs typeface="Arial" panose="020B0604020202020204" pitchFamily="34" charset="0"/>
              </a:rPr>
              <a:t>External</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Audit</a:t>
            </a:r>
            <a:r>
              <a:rPr lang="pt-PT" sz="1200" dirty="0">
                <a:latin typeface="Arial" panose="020B0604020202020204" pitchFamily="34" charset="0"/>
                <a:cs typeface="Arial" panose="020B0604020202020204" pitchFamily="34" charset="0"/>
              </a:rPr>
              <a:t> (financial, </a:t>
            </a:r>
            <a:r>
              <a:rPr lang="pt-PT" sz="1200" dirty="0" err="1">
                <a:latin typeface="Arial" panose="020B0604020202020204" pitchFamily="34" charset="0"/>
                <a:cs typeface="Arial" panose="020B0604020202020204" pitchFamily="34" charset="0"/>
              </a:rPr>
              <a:t>procurement</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and</a:t>
            </a:r>
            <a:r>
              <a:rPr lang="pt-PT" sz="1200" dirty="0">
                <a:latin typeface="Arial" panose="020B0604020202020204" pitchFamily="34" charset="0"/>
                <a:cs typeface="Arial" panose="020B0604020202020204" pitchFamily="34" charset="0"/>
              </a:rPr>
              <a:t> management)</a:t>
            </a:r>
            <a:endParaRPr lang="en-GB" sz="1200" dirty="0">
              <a:latin typeface="Arial" panose="020B0604020202020204" pitchFamily="34" charset="0"/>
              <a:cs typeface="Arial" panose="020B0604020202020204" pitchFamily="34" charset="0"/>
            </a:endParaRP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D2FD2369-93D8-42E6-A610-5753F6AB0A7D}"/>
              </a:ext>
            </a:extLst>
          </p:cNvPr>
          <p:cNvSpPr>
            <a:spLocks noGrp="1"/>
          </p:cNvSpPr>
          <p:nvPr>
            <p:ph type="sldNum" sz="quarter" idx="12"/>
          </p:nvPr>
        </p:nvSpPr>
        <p:spPr/>
        <p:txBody>
          <a:bodyPr/>
          <a:lstStyle/>
          <a:p>
            <a:fld id="{C1D7F914-E4F7-455C-A1CC-52701B4165D2}" type="slidenum">
              <a:rPr lang="en-GB" smtClean="0"/>
              <a:t>24</a:t>
            </a:fld>
            <a:endParaRPr lang="en-GB"/>
          </a:p>
        </p:txBody>
      </p:sp>
    </p:spTree>
    <p:extLst>
      <p:ext uri="{BB962C8B-B14F-4D97-AF65-F5344CB8AC3E}">
        <p14:creationId xmlns:p14="http://schemas.microsoft.com/office/powerpoint/2010/main" val="969916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Bylaws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lnSpcReduction="10000"/>
          </a:bodyPr>
          <a:lstStyle/>
          <a:p>
            <a:pPr marL="0"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Main Principles of SPV Bylaws</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List of at least 5 initial members</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1: Cooperative Legal name – To be Defined;</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2: Headquarters address – To be Defined</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3: Coop Objective: To improve the Cotton Seed Quality by Seed Delinting, Treatment and Test;</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4: Share Capital</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Coop Total Share Capital – To be Defined</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Coop Members minimum Share Capital – To be Defined</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5: </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Definition of who can be a Coop member (according to the options of slide 6.2)</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New members admission process;</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Members dismissal process;</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6: Coop members rights</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Participation in General Meetings</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Elect and be elected to membership of the Coop Management Team;</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Participate in all activities that are the object of the cooperative;</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Resign from the cooperative at any time.</a:t>
            </a:r>
          </a:p>
          <a:p>
            <a:pPr lvl="2">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Received the delivered seed after treatment;</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BF5BCB8E-3CBB-4363-9B48-C5FD56CA8514}"/>
              </a:ext>
            </a:extLst>
          </p:cNvPr>
          <p:cNvSpPr>
            <a:spLocks noGrp="1"/>
          </p:cNvSpPr>
          <p:nvPr>
            <p:ph type="sldNum" sz="quarter" idx="12"/>
          </p:nvPr>
        </p:nvSpPr>
        <p:spPr/>
        <p:txBody>
          <a:bodyPr/>
          <a:lstStyle/>
          <a:p>
            <a:fld id="{C1D7F914-E4F7-455C-A1CC-52701B4165D2}" type="slidenum">
              <a:rPr lang="en-GB" smtClean="0"/>
              <a:t>25</a:t>
            </a:fld>
            <a:endParaRPr lang="en-GB"/>
          </a:p>
        </p:txBody>
      </p:sp>
    </p:spTree>
    <p:extLst>
      <p:ext uri="{BB962C8B-B14F-4D97-AF65-F5344CB8AC3E}">
        <p14:creationId xmlns:p14="http://schemas.microsoft.com/office/powerpoint/2010/main" val="657159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Bylaws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Main Principles of SPV Bylaws - Continuation</a:t>
            </a:r>
          </a:p>
          <a:p>
            <a:pPr marL="685800"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7: Coop members Duties</a:t>
            </a:r>
          </a:p>
          <a:p>
            <a:pPr marL="1143000"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Subscribing and paying the capital shares;</a:t>
            </a:r>
          </a:p>
          <a:p>
            <a:pPr marL="1143000"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Deliver the cotton seed for treatment as defined in the pre-season of each year;</a:t>
            </a:r>
          </a:p>
          <a:p>
            <a:pPr marL="1143000"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Do not carry out competitive activities with those carried out by the cooperative;</a:t>
            </a:r>
          </a:p>
          <a:p>
            <a:pPr marL="1143000"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Ensuring loyalty to the cooperative;</a:t>
            </a:r>
          </a:p>
          <a:p>
            <a:pPr marL="685800"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8: Coop Corporate Bodies</a:t>
            </a:r>
          </a:p>
          <a:p>
            <a:pPr marL="1143000"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 The General Meeting;</a:t>
            </a:r>
          </a:p>
          <a:p>
            <a:pPr marL="1143000"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b) The Management Team;</a:t>
            </a:r>
          </a:p>
          <a:p>
            <a:pPr marL="1143000"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 The Fiscal Council.</a:t>
            </a:r>
          </a:p>
          <a:p>
            <a:pPr marL="685800"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Article 9: Coop Corporate Bodies election process and term of office </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4CD4E172-2CE6-425E-AD3D-79A6C48980AC}"/>
              </a:ext>
            </a:extLst>
          </p:cNvPr>
          <p:cNvSpPr>
            <a:spLocks noGrp="1"/>
          </p:cNvSpPr>
          <p:nvPr>
            <p:ph type="sldNum" sz="quarter" idx="12"/>
          </p:nvPr>
        </p:nvSpPr>
        <p:spPr/>
        <p:txBody>
          <a:bodyPr/>
          <a:lstStyle/>
          <a:p>
            <a:fld id="{C1D7F914-E4F7-455C-A1CC-52701B4165D2}" type="slidenum">
              <a:rPr lang="en-GB" smtClean="0"/>
              <a:t>26</a:t>
            </a:fld>
            <a:endParaRPr lang="en-GB"/>
          </a:p>
        </p:txBody>
      </p:sp>
    </p:spTree>
    <p:extLst>
      <p:ext uri="{BB962C8B-B14F-4D97-AF65-F5344CB8AC3E}">
        <p14:creationId xmlns:p14="http://schemas.microsoft.com/office/powerpoint/2010/main" val="2877142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Special Purpose Vehicle</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Accounting &amp; Auditing Requirements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fontScale="92500" lnSpcReduction="10000"/>
          </a:bodyPr>
          <a:lstStyle/>
          <a:p>
            <a:pPr marL="0" indent="0">
              <a:lnSpc>
                <a:spcPct val="120000"/>
              </a:lnSpc>
              <a:spcBef>
                <a:spcPts val="500"/>
              </a:spcBef>
              <a:spcAft>
                <a:spcPts val="500"/>
              </a:spcAft>
              <a:buClr>
                <a:srgbClr val="569DA4"/>
              </a:buClr>
              <a:buNone/>
            </a:pPr>
            <a:r>
              <a:rPr lang="en-GB" sz="1300" dirty="0">
                <a:solidFill>
                  <a:srgbClr val="569DA4"/>
                </a:solidFill>
                <a:latin typeface="Arial" panose="020B0604020202020204" pitchFamily="34" charset="0"/>
                <a:cs typeface="Arial" panose="020B0604020202020204" pitchFamily="34" charset="0"/>
              </a:rPr>
              <a:t>Accounting Regime</a:t>
            </a:r>
          </a:p>
          <a:p>
            <a:pPr lvl="1">
              <a:lnSpc>
                <a:spcPct val="120000"/>
              </a:lnSpc>
              <a:spcAft>
                <a:spcPts val="500"/>
              </a:spcAft>
              <a:buClr>
                <a:srgbClr val="569DA4"/>
              </a:buClr>
            </a:pPr>
            <a:r>
              <a:rPr lang="en-GB" sz="1300" dirty="0">
                <a:latin typeface="Arial" panose="020B0604020202020204" pitchFamily="34" charset="0"/>
                <a:cs typeface="Arial" panose="020B0604020202020204" pitchFamily="34" charset="0"/>
              </a:rPr>
              <a:t>Tax Obligations;</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VAT – Normal Regime</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IRPC – Organized Accounting – Income Taxes exemption (TBC)</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IRPS</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INSS</a:t>
            </a:r>
          </a:p>
          <a:p>
            <a:pPr lvl="1">
              <a:lnSpc>
                <a:spcPct val="120000"/>
              </a:lnSpc>
              <a:spcAft>
                <a:spcPts val="500"/>
              </a:spcAft>
              <a:buClr>
                <a:srgbClr val="569DA4"/>
              </a:buClr>
            </a:pPr>
            <a:r>
              <a:rPr lang="en-GB" sz="1300" dirty="0">
                <a:latin typeface="Arial" panose="020B0604020202020204" pitchFamily="34" charset="0"/>
                <a:cs typeface="Arial" panose="020B0604020202020204" pitchFamily="34" charset="0"/>
              </a:rPr>
              <a:t>Accounting Services;</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External Services Supplied</a:t>
            </a:r>
          </a:p>
          <a:p>
            <a:pPr lvl="1">
              <a:lnSpc>
                <a:spcPct val="120000"/>
              </a:lnSpc>
              <a:spcAft>
                <a:spcPts val="500"/>
              </a:spcAft>
              <a:buClr>
                <a:srgbClr val="569DA4"/>
              </a:buClr>
            </a:pPr>
            <a:r>
              <a:rPr lang="en-GB" sz="1300" dirty="0">
                <a:latin typeface="Arial" panose="020B0604020202020204" pitchFamily="34" charset="0"/>
                <a:cs typeface="Arial" panose="020B0604020202020204" pitchFamily="34" charset="0"/>
              </a:rPr>
              <a:t>Internal responsible;</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Administrative Responsible</a:t>
            </a:r>
          </a:p>
          <a:p>
            <a:pPr marL="0" indent="0">
              <a:lnSpc>
                <a:spcPct val="120000"/>
              </a:lnSpc>
              <a:spcBef>
                <a:spcPts val="500"/>
              </a:spcBef>
              <a:spcAft>
                <a:spcPts val="500"/>
              </a:spcAft>
              <a:buClr>
                <a:srgbClr val="569DA4"/>
              </a:buClr>
              <a:buNone/>
            </a:pPr>
            <a:r>
              <a:rPr lang="en-GB" sz="1300" dirty="0">
                <a:solidFill>
                  <a:srgbClr val="569DA4"/>
                </a:solidFill>
                <a:latin typeface="Arial" panose="020B0604020202020204" pitchFamily="34" charset="0"/>
                <a:cs typeface="Arial" panose="020B0604020202020204" pitchFamily="34" charset="0"/>
              </a:rPr>
              <a:t>Auditing Requirements</a:t>
            </a:r>
          </a:p>
          <a:p>
            <a:pPr lvl="1">
              <a:lnSpc>
                <a:spcPct val="120000"/>
              </a:lnSpc>
              <a:spcAft>
                <a:spcPts val="500"/>
              </a:spcAft>
              <a:buClr>
                <a:srgbClr val="569DA4"/>
              </a:buClr>
            </a:pPr>
            <a:r>
              <a:rPr lang="en-GB" sz="1300" dirty="0">
                <a:latin typeface="Arial" panose="020B0604020202020204" pitchFamily="34" charset="0"/>
                <a:cs typeface="Arial" panose="020B0604020202020204" pitchFamily="34" charset="0"/>
              </a:rPr>
              <a:t>Internal Auditing</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Procedures, responsible and responsibilities</a:t>
            </a:r>
          </a:p>
          <a:p>
            <a:pPr lvl="1">
              <a:lnSpc>
                <a:spcPct val="120000"/>
              </a:lnSpc>
              <a:spcAft>
                <a:spcPts val="500"/>
              </a:spcAft>
              <a:buClr>
                <a:srgbClr val="569DA4"/>
              </a:buClr>
            </a:pPr>
            <a:r>
              <a:rPr lang="en-GB" sz="1300" dirty="0">
                <a:latin typeface="Arial" panose="020B0604020202020204" pitchFamily="34" charset="0"/>
                <a:cs typeface="Arial" panose="020B0604020202020204" pitchFamily="34" charset="0"/>
              </a:rPr>
              <a:t>External Auditing</a:t>
            </a:r>
          </a:p>
          <a:p>
            <a:pPr lvl="2">
              <a:lnSpc>
                <a:spcPct val="120000"/>
              </a:lnSpc>
              <a:spcAft>
                <a:spcPts val="500"/>
              </a:spcAft>
              <a:buClr>
                <a:srgbClr val="569DA4"/>
              </a:buClr>
            </a:pPr>
            <a:r>
              <a:rPr lang="en-GB" sz="1300" dirty="0">
                <a:latin typeface="Arial" panose="020B0604020202020204" pitchFamily="34" charset="0"/>
                <a:cs typeface="Arial" panose="020B0604020202020204" pitchFamily="34" charset="0"/>
              </a:rPr>
              <a:t>Procedures, schedule and responsible</a:t>
            </a:r>
          </a:p>
          <a:p>
            <a:pPr marL="0" indent="0">
              <a:lnSpc>
                <a:spcPct val="120000"/>
              </a:lnSpc>
              <a:spcBef>
                <a:spcPts val="500"/>
              </a:spcBef>
              <a:spcAft>
                <a:spcPts val="500"/>
              </a:spcAft>
              <a:buClr>
                <a:srgbClr val="569DA4"/>
              </a:buClr>
              <a:buNone/>
            </a:pPr>
            <a:r>
              <a:rPr lang="en-GB" sz="1300" dirty="0">
                <a:solidFill>
                  <a:srgbClr val="569DA4"/>
                </a:solidFill>
                <a:latin typeface="Arial" panose="020B0604020202020204" pitchFamily="34" charset="0"/>
                <a:cs typeface="Arial" panose="020B0604020202020204" pitchFamily="34" charset="0"/>
              </a:rPr>
              <a:t>Transparency</a:t>
            </a:r>
          </a:p>
          <a:p>
            <a:pPr lvl="1">
              <a:lnSpc>
                <a:spcPct val="120000"/>
              </a:lnSpc>
              <a:spcAft>
                <a:spcPts val="500"/>
              </a:spcAft>
              <a:buClr>
                <a:srgbClr val="569DA4"/>
              </a:buClr>
            </a:pPr>
            <a:r>
              <a:rPr lang="en-GB" sz="1300" dirty="0">
                <a:latin typeface="Arial" panose="020B0604020202020204" pitchFamily="34" charset="0"/>
                <a:cs typeface="Arial" panose="020B0604020202020204" pitchFamily="34" charset="0"/>
              </a:rPr>
              <a:t>Annual Report and Auditing presentation to Cooperative members;</a:t>
            </a:r>
          </a:p>
          <a:p>
            <a:pPr lvl="1">
              <a:lnSpc>
                <a:spcPct val="120000"/>
              </a:lnSpc>
              <a:spcAft>
                <a:spcPts val="500"/>
              </a:spcAft>
              <a:buClr>
                <a:srgbClr val="569DA4"/>
              </a:buClr>
            </a:pPr>
            <a:r>
              <a:rPr lang="en-GB" sz="1300" dirty="0">
                <a:latin typeface="Arial" panose="020B0604020202020204" pitchFamily="34" charset="0"/>
                <a:cs typeface="Arial" panose="020B0604020202020204" pitchFamily="34" charset="0"/>
              </a:rPr>
              <a:t>Annual Operational and Financial Plan presentation to Cooperative members;</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4DCE4BA6-B995-4AA0-A873-788B45A5181C}"/>
              </a:ext>
            </a:extLst>
          </p:cNvPr>
          <p:cNvSpPr>
            <a:spLocks noGrp="1"/>
          </p:cNvSpPr>
          <p:nvPr>
            <p:ph type="sldNum" sz="quarter" idx="12"/>
          </p:nvPr>
        </p:nvSpPr>
        <p:spPr/>
        <p:txBody>
          <a:bodyPr/>
          <a:lstStyle/>
          <a:p>
            <a:fld id="{C1D7F914-E4F7-455C-A1CC-52701B4165D2}" type="slidenum">
              <a:rPr lang="en-GB" smtClean="0"/>
              <a:t>27</a:t>
            </a:fld>
            <a:endParaRPr lang="en-GB"/>
          </a:p>
        </p:txBody>
      </p:sp>
    </p:spTree>
    <p:extLst>
      <p:ext uri="{BB962C8B-B14F-4D97-AF65-F5344CB8AC3E}">
        <p14:creationId xmlns:p14="http://schemas.microsoft.com/office/powerpoint/2010/main" val="2690403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7. 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Management Body</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Managing body structure</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1 Plant Manager + One Supervisor for the 2</a:t>
            </a:r>
            <a:r>
              <a:rPr lang="en-GB" sz="1200" baseline="30000" dirty="0">
                <a:latin typeface="Arial" panose="020B0604020202020204" pitchFamily="34" charset="0"/>
                <a:cs typeface="Arial" panose="020B0604020202020204" pitchFamily="34" charset="0"/>
              </a:rPr>
              <a:t>nd</a:t>
            </a:r>
            <a:r>
              <a:rPr lang="en-GB" sz="1200" dirty="0">
                <a:latin typeface="Arial" panose="020B0604020202020204" pitchFamily="34" charset="0"/>
                <a:cs typeface="Arial" panose="020B0604020202020204" pitchFamily="34" charset="0"/>
              </a:rPr>
              <a:t> Shift with 2 Administrative Support Staff (1+1 per Shift)</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Management Analysis and Decisions by the Plant Manager  in team</a:t>
            </a:r>
          </a:p>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Managing body members profile</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1 Plant Manager, with good experience in Cotton Seed Diluted Acid Delinting and treatment industrial process management;</a:t>
            </a:r>
          </a:p>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Term of Office</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2 Years with possible extension</a:t>
            </a:r>
          </a:p>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Responsibilities</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Plant Management;</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Technical Staff Management;</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Administrative Support staff management;</a:t>
            </a:r>
          </a:p>
          <a:p>
            <a:pPr lvl="1">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Report to Board;</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6C7F6889-39D4-43FD-B7CC-F979BC6E0733}"/>
              </a:ext>
            </a:extLst>
          </p:cNvPr>
          <p:cNvSpPr>
            <a:spLocks noGrp="1"/>
          </p:cNvSpPr>
          <p:nvPr>
            <p:ph type="sldNum" sz="quarter" idx="12"/>
          </p:nvPr>
        </p:nvSpPr>
        <p:spPr/>
        <p:txBody>
          <a:bodyPr/>
          <a:lstStyle/>
          <a:p>
            <a:fld id="{C1D7F914-E4F7-455C-A1CC-52701B4165D2}" type="slidenum">
              <a:rPr lang="en-GB" smtClean="0"/>
              <a:t>28</a:t>
            </a:fld>
            <a:endParaRPr lang="en-GB"/>
          </a:p>
        </p:txBody>
      </p:sp>
    </p:spTree>
    <p:extLst>
      <p:ext uri="{BB962C8B-B14F-4D97-AF65-F5344CB8AC3E}">
        <p14:creationId xmlns:p14="http://schemas.microsoft.com/office/powerpoint/2010/main" val="36542534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Organizational chart and staff</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2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Definition of internal different areas</a:t>
            </a:r>
          </a:p>
          <a:p>
            <a:pPr lvl="1">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Non-Executive Board</a:t>
            </a:r>
          </a:p>
          <a:p>
            <a:pPr lvl="1">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Plant Management (1 Manager + 1 Supervisor)</a:t>
            </a:r>
          </a:p>
          <a:p>
            <a:pPr lvl="1">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Administrative Support</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Finance &amp; Administrative;</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Logistics;</a:t>
            </a:r>
          </a:p>
          <a:p>
            <a:pPr lvl="1">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Technical Staff</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Electrical Engineer;</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Mechanical Engineer;</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Plant Operators: Feeding Section,  Acid Section, Seed Treatment Section, Packaging Section;</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Seed Technologist;</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Forklift Operator;</a:t>
            </a:r>
          </a:p>
          <a:p>
            <a:pPr lvl="1">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Non-Technical Staff</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Warehouse Staff</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Maintenance Assistants</a:t>
            </a:r>
          </a:p>
          <a:p>
            <a:pPr lvl="2">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Cleaning Employees</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11AA65FC-2D2F-4FC2-AE02-504B30E51802}"/>
              </a:ext>
            </a:extLst>
          </p:cNvPr>
          <p:cNvSpPr>
            <a:spLocks noGrp="1"/>
          </p:cNvSpPr>
          <p:nvPr>
            <p:ph type="sldNum" sz="quarter" idx="12"/>
          </p:nvPr>
        </p:nvSpPr>
        <p:spPr/>
        <p:txBody>
          <a:bodyPr/>
          <a:lstStyle/>
          <a:p>
            <a:fld id="{C1D7F914-E4F7-455C-A1CC-52701B4165D2}" type="slidenum">
              <a:rPr lang="en-GB" smtClean="0"/>
              <a:t>29</a:t>
            </a:fld>
            <a:endParaRPr lang="en-GB"/>
          </a:p>
        </p:txBody>
      </p:sp>
    </p:spTree>
    <p:extLst>
      <p:ext uri="{BB962C8B-B14F-4D97-AF65-F5344CB8AC3E}">
        <p14:creationId xmlns:p14="http://schemas.microsoft.com/office/powerpoint/2010/main" val="1709974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5919652"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Content</a:t>
            </a:r>
            <a:br>
              <a:rPr lang="en-GB" sz="1600" b="1" dirty="0">
                <a:solidFill>
                  <a:srgbClr val="569DA4"/>
                </a:solidFill>
                <a:latin typeface="Arial" panose="020B0604020202020204" pitchFamily="34" charset="0"/>
                <a:cs typeface="Arial" panose="020B0604020202020204" pitchFamily="34" charset="0"/>
              </a:rPr>
            </a:br>
            <a:endParaRPr lang="en-GB" sz="1600" b="1" dirty="0">
              <a:solidFill>
                <a:srgbClr val="569DA4"/>
              </a:solidFill>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148046" y="452846"/>
            <a:ext cx="11922034" cy="6305005"/>
          </a:xfrm>
        </p:spPr>
        <p:txBody>
          <a:bodyPr>
            <a:normAutofit/>
          </a:bodyPr>
          <a:lstStyle/>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1. </a:t>
            </a:r>
            <a:r>
              <a:rPr lang="en-GB" sz="1600" dirty="0">
                <a:latin typeface="Arial" panose="020B0604020202020204" pitchFamily="34" charset="0"/>
                <a:cs typeface="Arial" panose="020B0604020202020204" pitchFamily="34" charset="0"/>
              </a:rPr>
              <a:t>Brief analysis of the cotton sector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4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10. </a:t>
            </a:r>
            <a:r>
              <a:rPr lang="en-GB" sz="1600" dirty="0">
                <a:latin typeface="Arial" panose="020B0604020202020204" pitchFamily="34" charset="0"/>
                <a:cs typeface="Arial" panose="020B0604020202020204" pitchFamily="34" charset="0"/>
              </a:rPr>
              <a:t>Location and facilities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41 </a:t>
            </a:r>
            <a:endParaRPr lang="en-GB" sz="1600" dirty="0">
              <a:latin typeface="Arial" panose="020B0604020202020204" pitchFamily="34" charset="0"/>
              <a:cs typeface="Arial" panose="020B0604020202020204" pitchFamily="34" charset="0"/>
            </a:endParaRPr>
          </a:p>
          <a:p>
            <a:pPr marL="0" indent="0">
              <a:lnSpc>
                <a:spcPct val="11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2. </a:t>
            </a:r>
            <a:r>
              <a:rPr lang="en-GB" sz="1600" dirty="0">
                <a:latin typeface="Arial" panose="020B0604020202020204" pitchFamily="34" charset="0"/>
                <a:cs typeface="Arial" panose="020B0604020202020204" pitchFamily="34" charset="0"/>
              </a:rPr>
              <a:t>Short and medium term cotton seed needs 		</a:t>
            </a:r>
            <a:r>
              <a:rPr lang="en-GB" sz="1600" dirty="0">
                <a:solidFill>
                  <a:srgbClr val="569DA4"/>
                </a:solidFill>
                <a:latin typeface="Arial" panose="020B0604020202020204" pitchFamily="34" charset="0"/>
                <a:cs typeface="Arial" panose="020B0604020202020204" pitchFamily="34" charset="0"/>
              </a:rPr>
              <a:t>11. </a:t>
            </a:r>
            <a:r>
              <a:rPr lang="en-GB" sz="1600" dirty="0">
                <a:latin typeface="Arial" panose="020B0604020202020204" pitchFamily="34" charset="0"/>
                <a:cs typeface="Arial" panose="020B0604020202020204" pitchFamily="34" charset="0"/>
              </a:rPr>
              <a:t>Environmental Assessment requirements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45 </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latin typeface="Arial" panose="020B0604020202020204" pitchFamily="34" charset="0"/>
                <a:cs typeface="Arial" panose="020B0604020202020204" pitchFamily="34" charset="0"/>
              </a:rPr>
              <a:t>and availability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8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12. </a:t>
            </a:r>
            <a:r>
              <a:rPr lang="en-GB" sz="1600" dirty="0">
                <a:latin typeface="Arial" panose="020B0604020202020204" pitchFamily="34" charset="0"/>
                <a:cs typeface="Arial" panose="020B0604020202020204" pitchFamily="34" charset="0"/>
              </a:rPr>
              <a:t>Legal and Legislation requirements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47 </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3. </a:t>
            </a:r>
            <a:r>
              <a:rPr lang="en-GB" sz="1600" dirty="0">
                <a:latin typeface="Arial" panose="020B0604020202020204" pitchFamily="34" charset="0"/>
                <a:cs typeface="Arial" panose="020B0604020202020204" pitchFamily="34" charset="0"/>
              </a:rPr>
              <a:t>Brief presentation of the 2030 Alliance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9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13. </a:t>
            </a:r>
            <a:r>
              <a:rPr lang="en-GB" sz="1600" dirty="0">
                <a:latin typeface="Arial" panose="020B0604020202020204" pitchFamily="34" charset="0"/>
                <a:cs typeface="Arial" panose="020B0604020202020204" pitchFamily="34" charset="0"/>
              </a:rPr>
              <a:t>Marketing-Mix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48 </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4. </a:t>
            </a:r>
            <a:r>
              <a:rPr lang="en-GB" sz="1600" dirty="0">
                <a:latin typeface="Arial" panose="020B0604020202020204" pitchFamily="34" charset="0"/>
                <a:cs typeface="Arial" panose="020B0604020202020204" pitchFamily="34" charset="0"/>
              </a:rPr>
              <a:t>Proposed business model according with 		</a:t>
            </a:r>
            <a:r>
              <a:rPr lang="en-GB" sz="1600" dirty="0">
                <a:solidFill>
                  <a:srgbClr val="569DA4"/>
                </a:solidFill>
                <a:latin typeface="Arial" panose="020B0604020202020204" pitchFamily="34" charset="0"/>
                <a:cs typeface="Arial" panose="020B0604020202020204" pitchFamily="34" charset="0"/>
              </a:rPr>
              <a:t>14. </a:t>
            </a:r>
            <a:r>
              <a:rPr lang="en-GB" sz="1600" dirty="0">
                <a:latin typeface="Arial" panose="020B0604020202020204" pitchFamily="34" charset="0"/>
                <a:cs typeface="Arial" panose="020B0604020202020204" pitchFamily="34" charset="0"/>
              </a:rPr>
              <a:t>Investment and operating budget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49 </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latin typeface="Arial" panose="020B0604020202020204" pitchFamily="34" charset="0"/>
                <a:cs typeface="Arial" panose="020B0604020202020204" pitchFamily="34" charset="0"/>
              </a:rPr>
              <a:t>the Alliance 2030 principles	</a:t>
            </a:r>
            <a:r>
              <a:rPr lang="en-GB" sz="1600" dirty="0">
                <a:solidFill>
                  <a:srgbClr val="569DA4"/>
                </a:solidFill>
                <a:latin typeface="Arial" panose="020B0604020202020204" pitchFamily="34" charset="0"/>
                <a:cs typeface="Arial" panose="020B0604020202020204" pitchFamily="34" charset="0"/>
              </a:rPr>
              <a:t>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10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15. </a:t>
            </a:r>
            <a:r>
              <a:rPr lang="en-GB" sz="1600" dirty="0">
                <a:latin typeface="Arial" panose="020B0604020202020204" pitchFamily="34" charset="0"/>
                <a:cs typeface="Arial" panose="020B0604020202020204" pitchFamily="34" charset="0"/>
              </a:rPr>
              <a:t>Financial and Economic model and sustainability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51 </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5. </a:t>
            </a:r>
            <a:r>
              <a:rPr lang="en-GB" sz="1600" dirty="0">
                <a:latin typeface="Arial" panose="020B0604020202020204" pitchFamily="34" charset="0"/>
                <a:cs typeface="Arial" panose="020B0604020202020204" pitchFamily="34" charset="0"/>
              </a:rPr>
              <a:t>Strategic Analysis			</a:t>
            </a:r>
            <a:r>
              <a:rPr lang="en-GB" sz="1600" dirty="0">
                <a:solidFill>
                  <a:srgbClr val="569DA4"/>
                </a:solidFill>
                <a:latin typeface="Arial" panose="020B0604020202020204" pitchFamily="34" charset="0"/>
                <a:cs typeface="Arial" panose="020B0604020202020204" pitchFamily="34" charset="0"/>
              </a:rPr>
              <a:t>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11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16. </a:t>
            </a:r>
            <a:r>
              <a:rPr lang="en-GB" sz="1600" dirty="0">
                <a:latin typeface="Arial" panose="020B0604020202020204" pitchFamily="34" charset="0"/>
                <a:cs typeface="Arial" panose="020B0604020202020204" pitchFamily="34" charset="0"/>
              </a:rPr>
              <a:t>Risk Assessment and Mitigation Strategy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54 </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6. </a:t>
            </a:r>
            <a:r>
              <a:rPr lang="en-GB" sz="1600" dirty="0">
                <a:latin typeface="Arial" panose="020B0604020202020204" pitchFamily="34" charset="0"/>
                <a:cs typeface="Arial" panose="020B0604020202020204" pitchFamily="34" charset="0"/>
              </a:rPr>
              <a:t>Special Purpose Vehicle		</a:t>
            </a:r>
            <a:r>
              <a:rPr lang="en-GB" sz="1600" dirty="0">
                <a:solidFill>
                  <a:srgbClr val="569DA4"/>
                </a:solidFill>
                <a:latin typeface="Arial" panose="020B0604020202020204" pitchFamily="34" charset="0"/>
                <a:cs typeface="Arial" panose="020B0604020202020204" pitchFamily="34" charset="0"/>
              </a:rPr>
              <a:t>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19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17. </a:t>
            </a:r>
            <a:r>
              <a:rPr lang="en-GB" sz="1600" dirty="0">
                <a:latin typeface="Arial" panose="020B0604020202020204" pitchFamily="34" charset="0"/>
                <a:cs typeface="Arial" panose="020B0604020202020204" pitchFamily="34" charset="0"/>
              </a:rPr>
              <a:t>Impact and sustainability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55</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7. </a:t>
            </a:r>
            <a:r>
              <a:rPr lang="en-GB" sz="1600" dirty="0">
                <a:latin typeface="Arial" panose="020B0604020202020204" pitchFamily="34" charset="0"/>
                <a:cs typeface="Arial" panose="020B0604020202020204" pitchFamily="34" charset="0"/>
              </a:rPr>
              <a:t>Management Model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28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18. </a:t>
            </a:r>
            <a:r>
              <a:rPr lang="en-GB" sz="1600" dirty="0">
                <a:latin typeface="Arial" panose="020B0604020202020204" pitchFamily="34" charset="0"/>
                <a:cs typeface="Arial" panose="020B0604020202020204" pitchFamily="34" charset="0"/>
              </a:rPr>
              <a:t>Decision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57</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8. </a:t>
            </a:r>
            <a:r>
              <a:rPr lang="en-GB" sz="1600" dirty="0">
                <a:latin typeface="Arial" panose="020B0604020202020204" pitchFamily="34" charset="0"/>
                <a:cs typeface="Arial" panose="020B0604020202020204" pitchFamily="34" charset="0"/>
              </a:rPr>
              <a:t>Technical solution and feasibility	</a:t>
            </a:r>
            <a:r>
              <a:rPr lang="en-GB" sz="1600" dirty="0">
                <a:solidFill>
                  <a:srgbClr val="569DA4"/>
                </a:solidFill>
                <a:latin typeface="Arial" panose="020B0604020202020204" pitchFamily="34" charset="0"/>
                <a:cs typeface="Arial" panose="020B0604020202020204" pitchFamily="34" charset="0"/>
              </a:rPr>
              <a:t>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36 </a:t>
            </a:r>
            <a:r>
              <a:rPr lang="en-GB" sz="1600" dirty="0">
                <a:latin typeface="Arial" panose="020B0604020202020204" pitchFamily="34" charset="0"/>
                <a:cs typeface="Arial" panose="020B0604020202020204" pitchFamily="34" charset="0"/>
              </a:rPr>
              <a:t>	</a:t>
            </a:r>
            <a:r>
              <a:rPr lang="en-GB" sz="1600" dirty="0">
                <a:solidFill>
                  <a:srgbClr val="569DA4"/>
                </a:solidFill>
                <a:latin typeface="Arial" panose="020B0604020202020204" pitchFamily="34" charset="0"/>
                <a:cs typeface="Arial" panose="020B0604020202020204" pitchFamily="34" charset="0"/>
              </a:rPr>
              <a:t>19. </a:t>
            </a:r>
            <a:r>
              <a:rPr lang="en-GB" sz="1600" dirty="0">
                <a:latin typeface="Arial" panose="020B0604020202020204" pitchFamily="34" charset="0"/>
                <a:cs typeface="Arial" panose="020B0604020202020204" pitchFamily="34" charset="0"/>
              </a:rPr>
              <a:t>Implementation plan and schedule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58</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r>
              <a:rPr lang="en-GB" sz="1600" dirty="0">
                <a:solidFill>
                  <a:srgbClr val="569DA4"/>
                </a:solidFill>
                <a:latin typeface="Arial" panose="020B0604020202020204" pitchFamily="34" charset="0"/>
                <a:cs typeface="Arial" panose="020B0604020202020204" pitchFamily="34" charset="0"/>
              </a:rPr>
              <a:t>9. </a:t>
            </a:r>
            <a:r>
              <a:rPr lang="en-GB" sz="1600" dirty="0">
                <a:latin typeface="Arial" panose="020B0604020202020204" pitchFamily="34" charset="0"/>
                <a:cs typeface="Arial" panose="020B0604020202020204" pitchFamily="34" charset="0"/>
              </a:rPr>
              <a:t>Operational Model		           </a:t>
            </a:r>
            <a:r>
              <a:rPr lang="en-GB" sz="1600" dirty="0">
                <a:solidFill>
                  <a:srgbClr val="569DA4"/>
                </a:solidFill>
                <a:latin typeface="Arial" panose="020B0604020202020204" pitchFamily="34" charset="0"/>
                <a:cs typeface="Arial" panose="020B0604020202020204" pitchFamily="34" charset="0"/>
              </a:rPr>
              <a:t>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40 </a:t>
            </a:r>
            <a:r>
              <a:rPr lang="en-GB" sz="1600" dirty="0">
                <a:latin typeface="Arial" panose="020B0604020202020204" pitchFamily="34" charset="0"/>
                <a:cs typeface="Arial" panose="020B0604020202020204" pitchFamily="34" charset="0"/>
              </a:rPr>
              <a:t>	</a:t>
            </a:r>
            <a:r>
              <a:rPr lang="en-GB" sz="1600" b="1" dirty="0">
                <a:solidFill>
                  <a:srgbClr val="569DA4"/>
                </a:solidFill>
                <a:latin typeface="Arial" panose="020B0604020202020204" pitchFamily="34" charset="0"/>
                <a:cs typeface="Arial" panose="020B0604020202020204" pitchFamily="34" charset="0"/>
              </a:rPr>
              <a:t> 20. </a:t>
            </a:r>
            <a:r>
              <a:rPr lang="en-GB" sz="1600" dirty="0">
                <a:latin typeface="Arial" panose="020B0604020202020204" pitchFamily="34" charset="0"/>
                <a:cs typeface="Arial" panose="020B0604020202020204" pitchFamily="34" charset="0"/>
              </a:rPr>
              <a:t>Bibliography					</a:t>
            </a:r>
            <a:r>
              <a:rPr lang="en-GB" sz="1600" dirty="0" err="1">
                <a:solidFill>
                  <a:srgbClr val="569DA4"/>
                </a:solidFill>
                <a:latin typeface="Arial" panose="020B0604020202020204" pitchFamily="34" charset="0"/>
                <a:cs typeface="Arial" panose="020B0604020202020204" pitchFamily="34" charset="0"/>
              </a:rPr>
              <a:t>Pag</a:t>
            </a:r>
            <a:r>
              <a:rPr lang="en-GB" sz="1600" dirty="0">
                <a:solidFill>
                  <a:srgbClr val="569DA4"/>
                </a:solidFill>
                <a:latin typeface="Arial" panose="020B0604020202020204" pitchFamily="34" charset="0"/>
                <a:cs typeface="Arial" panose="020B0604020202020204" pitchFamily="34" charset="0"/>
              </a:rPr>
              <a:t>  59</a:t>
            </a:r>
            <a:endParaRPr lang="en-GB" sz="16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endParaRPr lang="en-GB" sz="1600" dirty="0">
              <a:latin typeface="Arial" panose="020B0604020202020204" pitchFamily="34" charset="0"/>
              <a:cs typeface="Arial" panose="020B0604020202020204" pitchFamily="34" charset="0"/>
            </a:endParaRPr>
          </a:p>
        </p:txBody>
      </p:sp>
      <p:cxnSp>
        <p:nvCxnSpPr>
          <p:cNvPr id="5" name="Conector reto 4"/>
          <p:cNvCxnSpPr/>
          <p:nvPr/>
        </p:nvCxnSpPr>
        <p:spPr>
          <a:xfrm flipH="1">
            <a:off x="5477691" y="670561"/>
            <a:ext cx="8709" cy="6087290"/>
          </a:xfrm>
          <a:prstGeom prst="line">
            <a:avLst/>
          </a:prstGeom>
          <a:ln>
            <a:solidFill>
              <a:srgbClr val="569DA4"/>
            </a:solidFill>
          </a:ln>
        </p:spPr>
        <p:style>
          <a:lnRef idx="1">
            <a:schemeClr val="accent1"/>
          </a:lnRef>
          <a:fillRef idx="0">
            <a:schemeClr val="accent1"/>
          </a:fillRef>
          <a:effectRef idx="0">
            <a:schemeClr val="accent1"/>
          </a:effectRef>
          <a:fontRef idx="minor">
            <a:schemeClr val="tx1"/>
          </a:fontRef>
        </p:style>
      </p:cxnSp>
      <p:sp>
        <p:nvSpPr>
          <p:cNvPr id="4" name="Marcador de Posição do Número do Diapositivo 3">
            <a:extLst>
              <a:ext uri="{FF2B5EF4-FFF2-40B4-BE49-F238E27FC236}">
                <a16:creationId xmlns:a16="http://schemas.microsoft.com/office/drawing/2014/main" id="{6DAED7D3-781B-417A-B0C1-23C5C8190696}"/>
              </a:ext>
            </a:extLst>
          </p:cNvPr>
          <p:cNvSpPr>
            <a:spLocks noGrp="1"/>
          </p:cNvSpPr>
          <p:nvPr>
            <p:ph type="sldNum" sz="quarter" idx="12"/>
          </p:nvPr>
        </p:nvSpPr>
        <p:spPr/>
        <p:txBody>
          <a:bodyPr/>
          <a:lstStyle/>
          <a:p>
            <a:fld id="{C1D7F914-E4F7-455C-A1CC-52701B4165D2}" type="slidenum">
              <a:rPr lang="en-GB" smtClean="0"/>
              <a:t>3</a:t>
            </a:fld>
            <a:endParaRPr lang="en-GB" dirty="0"/>
          </a:p>
        </p:txBody>
      </p:sp>
    </p:spTree>
    <p:extLst>
      <p:ext uri="{BB962C8B-B14F-4D97-AF65-F5344CB8AC3E}">
        <p14:creationId xmlns:p14="http://schemas.microsoft.com/office/powerpoint/2010/main" val="20078169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Organizational chart and staff</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Definition of internal areas organization</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Plant Management reports to Non-executive Board;</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Plant Management is responsible for the work organization and supervision of the administrative support area and technical staff;</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Administrative Support is responsible for work organization and supervision of the non-technical staff and management of staff from service providers (accounting, security, others);</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Logistics: The Logistic will be responsible to coordinate with the ginners their seed annual supply plan to the treatment plant, update the plans during the year, develop and update with the ginners the distribution plan for the treated seed per ginner.</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AC0FB3B6-9A0F-4E82-9F17-0AF305B820B2}"/>
              </a:ext>
            </a:extLst>
          </p:cNvPr>
          <p:cNvSpPr>
            <a:spLocks noGrp="1"/>
          </p:cNvSpPr>
          <p:nvPr>
            <p:ph type="sldNum" sz="quarter" idx="12"/>
          </p:nvPr>
        </p:nvSpPr>
        <p:spPr/>
        <p:txBody>
          <a:bodyPr/>
          <a:lstStyle/>
          <a:p>
            <a:fld id="{C1D7F914-E4F7-455C-A1CC-52701B4165D2}" type="slidenum">
              <a:rPr lang="en-GB" smtClean="0"/>
              <a:t>30</a:t>
            </a:fld>
            <a:endParaRPr lang="en-GB"/>
          </a:p>
        </p:txBody>
      </p:sp>
    </p:spTree>
    <p:extLst>
      <p:ext uri="{BB962C8B-B14F-4D97-AF65-F5344CB8AC3E}">
        <p14:creationId xmlns:p14="http://schemas.microsoft.com/office/powerpoint/2010/main" val="499727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Organizational chart and staff</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Needed staff per level and per area</a:t>
            </a:r>
          </a:p>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EMKAT						         Shandong Swan</a:t>
            </a:r>
          </a:p>
        </p:txBody>
      </p:sp>
      <p:graphicFrame>
        <p:nvGraphicFramePr>
          <p:cNvPr id="4" name="Tabela 3"/>
          <p:cNvGraphicFramePr>
            <a:graphicFrameLocks noGrp="1"/>
          </p:cNvGraphicFramePr>
          <p:nvPr>
            <p:extLst>
              <p:ext uri="{D42A27DB-BD31-4B8C-83A1-F6EECF244321}">
                <p14:modId xmlns:p14="http://schemas.microsoft.com/office/powerpoint/2010/main" val="3285573558"/>
              </p:ext>
            </p:extLst>
          </p:nvPr>
        </p:nvGraphicFramePr>
        <p:xfrm>
          <a:off x="189411" y="2031525"/>
          <a:ext cx="5727700" cy="2476500"/>
        </p:xfrm>
        <a:graphic>
          <a:graphicData uri="http://schemas.openxmlformats.org/drawingml/2006/table">
            <a:tbl>
              <a:tblPr/>
              <a:tblGrid>
                <a:gridCol w="1447800">
                  <a:extLst>
                    <a:ext uri="{9D8B030D-6E8A-4147-A177-3AD203B41FA5}">
                      <a16:colId xmlns:a16="http://schemas.microsoft.com/office/drawing/2014/main" val="459453859"/>
                    </a:ext>
                  </a:extLst>
                </a:gridCol>
                <a:gridCol w="1143000">
                  <a:extLst>
                    <a:ext uri="{9D8B030D-6E8A-4147-A177-3AD203B41FA5}">
                      <a16:colId xmlns:a16="http://schemas.microsoft.com/office/drawing/2014/main" val="1565742424"/>
                    </a:ext>
                  </a:extLst>
                </a:gridCol>
                <a:gridCol w="939800">
                  <a:extLst>
                    <a:ext uri="{9D8B030D-6E8A-4147-A177-3AD203B41FA5}">
                      <a16:colId xmlns:a16="http://schemas.microsoft.com/office/drawing/2014/main" val="866009224"/>
                    </a:ext>
                  </a:extLst>
                </a:gridCol>
                <a:gridCol w="1320800">
                  <a:extLst>
                    <a:ext uri="{9D8B030D-6E8A-4147-A177-3AD203B41FA5}">
                      <a16:colId xmlns:a16="http://schemas.microsoft.com/office/drawing/2014/main" val="3683547491"/>
                    </a:ext>
                  </a:extLst>
                </a:gridCol>
                <a:gridCol w="876300">
                  <a:extLst>
                    <a:ext uri="{9D8B030D-6E8A-4147-A177-3AD203B41FA5}">
                      <a16:colId xmlns:a16="http://schemas.microsoft.com/office/drawing/2014/main" val="2960261676"/>
                    </a:ext>
                  </a:extLst>
                </a:gridCol>
              </a:tblGrid>
              <a:tr h="190500">
                <a:tc>
                  <a:txBody>
                    <a:bodyPr/>
                    <a:lstStyle/>
                    <a:p>
                      <a:pPr algn="l" rtl="0" fontAlgn="b"/>
                      <a:r>
                        <a:rPr lang="en-GB" sz="1100" b="1" i="0" u="none" strike="noStrike">
                          <a:solidFill>
                            <a:srgbClr val="FFFFFF"/>
                          </a:solidFill>
                          <a:effectLst/>
                          <a:latin typeface="Arial" panose="020B0604020202020204" pitchFamily="34" charset="0"/>
                        </a:rPr>
                        <a:t>Position</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 Employees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Month Salary</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Number of months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Annual Cost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341093219"/>
                  </a:ext>
                </a:extLst>
              </a:tr>
              <a:tr h="190500">
                <a:tc>
                  <a:txBody>
                    <a:bodyPr/>
                    <a:lstStyle/>
                    <a:p>
                      <a:pPr algn="l" rtl="0" fontAlgn="b"/>
                      <a:r>
                        <a:rPr lang="en-GB" sz="1100" b="0" i="0" u="none" strike="noStrike">
                          <a:solidFill>
                            <a:srgbClr val="FFFFFF"/>
                          </a:solidFill>
                          <a:effectLst/>
                          <a:latin typeface="Arial" panose="020B0604020202020204" pitchFamily="34" charset="0"/>
                        </a:rPr>
                        <a:t>Plant Manager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5,000.00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60,000.00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668150865"/>
                  </a:ext>
                </a:extLst>
              </a:tr>
              <a:tr h="190500">
                <a:tc>
                  <a:txBody>
                    <a:bodyPr/>
                    <a:lstStyle/>
                    <a:p>
                      <a:pPr algn="l" rtl="0" fontAlgn="b"/>
                      <a:r>
                        <a:rPr lang="en-GB" sz="1100" b="0" i="0" u="none" strike="noStrike">
                          <a:solidFill>
                            <a:srgbClr val="FFFFFF"/>
                          </a:solidFill>
                          <a:effectLst/>
                          <a:latin typeface="Arial" panose="020B0604020202020204" pitchFamily="34" charset="0"/>
                        </a:rPr>
                        <a:t>Plant Supervisor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30,000.00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962755748"/>
                  </a:ext>
                </a:extLst>
              </a:tr>
              <a:tr h="190500">
                <a:tc>
                  <a:txBody>
                    <a:bodyPr/>
                    <a:lstStyle/>
                    <a:p>
                      <a:pPr algn="l" rtl="0" fontAlgn="b"/>
                      <a:r>
                        <a:rPr lang="en-GB" sz="1100" b="0" i="0" u="none" strike="noStrike">
                          <a:solidFill>
                            <a:srgbClr val="FFFFFF"/>
                          </a:solidFill>
                          <a:effectLst/>
                          <a:latin typeface="Arial" panose="020B0604020202020204" pitchFamily="34" charset="0"/>
                        </a:rPr>
                        <a:t>Administrative Support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8,400.00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8889665"/>
                  </a:ext>
                </a:extLst>
              </a:tr>
              <a:tr h="190500">
                <a:tc>
                  <a:txBody>
                    <a:bodyPr/>
                    <a:lstStyle/>
                    <a:p>
                      <a:pPr algn="l" rtl="0" fontAlgn="b"/>
                      <a:r>
                        <a:rPr lang="en-GB" sz="1100" b="0" i="0" u="none" strike="noStrike">
                          <a:solidFill>
                            <a:srgbClr val="FFFFFF"/>
                          </a:solidFill>
                          <a:effectLst/>
                          <a:latin typeface="Arial" panose="020B0604020202020204" pitchFamily="34" charset="0"/>
                        </a:rPr>
                        <a:t>Logistic Manager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dirty="0">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30,000.00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049377812"/>
                  </a:ext>
                </a:extLst>
              </a:tr>
              <a:tr h="190500">
                <a:tc>
                  <a:txBody>
                    <a:bodyPr/>
                    <a:lstStyle/>
                    <a:p>
                      <a:pPr algn="l" rtl="0" fontAlgn="b"/>
                      <a:r>
                        <a:rPr lang="en-GB" sz="1100" b="0" i="0" u="none" strike="noStrike">
                          <a:solidFill>
                            <a:srgbClr val="FFFFFF"/>
                          </a:solidFill>
                          <a:effectLst/>
                          <a:latin typeface="Arial" panose="020B0604020202020204" pitchFamily="34" charset="0"/>
                        </a:rPr>
                        <a:t>Electrical Engineer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750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18,000.00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617883717"/>
                  </a:ext>
                </a:extLst>
              </a:tr>
              <a:tr h="190500">
                <a:tc>
                  <a:txBody>
                    <a:bodyPr/>
                    <a:lstStyle/>
                    <a:p>
                      <a:pPr algn="l" rtl="0" fontAlgn="b"/>
                      <a:r>
                        <a:rPr lang="en-GB" sz="1100" b="0" i="0" u="none" strike="noStrike">
                          <a:solidFill>
                            <a:srgbClr val="FFFFFF"/>
                          </a:solidFill>
                          <a:effectLst/>
                          <a:latin typeface="Arial" panose="020B0604020202020204" pitchFamily="34" charset="0"/>
                        </a:rPr>
                        <a:t>Mechanical Engineer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750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18,000.00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213560516"/>
                  </a:ext>
                </a:extLst>
              </a:tr>
              <a:tr h="190500">
                <a:tc>
                  <a:txBody>
                    <a:bodyPr/>
                    <a:lstStyle/>
                    <a:p>
                      <a:pPr algn="l" rtl="0" fontAlgn="b"/>
                      <a:r>
                        <a:rPr lang="en-GB" sz="1100" b="0" i="0" u="none" strike="noStrike">
                          <a:solidFill>
                            <a:srgbClr val="FFFFFF"/>
                          </a:solidFill>
                          <a:effectLst/>
                          <a:latin typeface="Arial" panose="020B0604020202020204" pitchFamily="34" charset="0"/>
                        </a:rPr>
                        <a:t>Seed Technologist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500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669017599"/>
                  </a:ext>
                </a:extLst>
              </a:tr>
              <a:tr h="190500">
                <a:tc>
                  <a:txBody>
                    <a:bodyPr/>
                    <a:lstStyle/>
                    <a:p>
                      <a:pPr algn="l" rtl="0" fontAlgn="b"/>
                      <a:r>
                        <a:rPr lang="en-GB" sz="1100" b="0" i="0" u="none" strike="noStrike">
                          <a:solidFill>
                            <a:srgbClr val="FFFFFF"/>
                          </a:solidFill>
                          <a:effectLst/>
                          <a:latin typeface="Arial" panose="020B0604020202020204" pitchFamily="34" charset="0"/>
                        </a:rPr>
                        <a:t>Maintence Assistants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7,200.00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617878536"/>
                  </a:ext>
                </a:extLst>
              </a:tr>
              <a:tr h="190500">
                <a:tc>
                  <a:txBody>
                    <a:bodyPr/>
                    <a:lstStyle/>
                    <a:p>
                      <a:pPr algn="l" rtl="0" fontAlgn="b"/>
                      <a:r>
                        <a:rPr lang="en-GB" sz="1100" b="0" i="0" u="none" strike="noStrike">
                          <a:solidFill>
                            <a:srgbClr val="FFFFFF"/>
                          </a:solidFill>
                          <a:effectLst/>
                          <a:latin typeface="Arial" panose="020B0604020202020204" pitchFamily="34" charset="0"/>
                        </a:rPr>
                        <a:t>Forklift Operator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3,600.00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075520837"/>
                  </a:ext>
                </a:extLst>
              </a:tr>
              <a:tr h="190500">
                <a:tc>
                  <a:txBody>
                    <a:bodyPr/>
                    <a:lstStyle/>
                    <a:p>
                      <a:pPr algn="l" rtl="0" fontAlgn="b"/>
                      <a:r>
                        <a:rPr lang="en-GB" sz="1100" b="0" i="0" u="none" strike="noStrike">
                          <a:solidFill>
                            <a:srgbClr val="FFFFFF"/>
                          </a:solidFill>
                          <a:effectLst/>
                          <a:latin typeface="Arial" panose="020B0604020202020204" pitchFamily="34" charset="0"/>
                        </a:rPr>
                        <a:t>Wharehouse Staff</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5,760.00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175499760"/>
                  </a:ext>
                </a:extLst>
              </a:tr>
              <a:tr h="190500">
                <a:tc>
                  <a:txBody>
                    <a:bodyPr/>
                    <a:lstStyle/>
                    <a:p>
                      <a:pPr algn="l" rtl="0" fontAlgn="b"/>
                      <a:r>
                        <a:rPr lang="en-GB" sz="1100" b="0" i="0" u="none" strike="noStrike">
                          <a:solidFill>
                            <a:srgbClr val="FFFFFF"/>
                          </a:solidFill>
                          <a:effectLst/>
                          <a:latin typeface="Arial" panose="020B0604020202020204" pitchFamily="34" charset="0"/>
                        </a:rPr>
                        <a:t>Cleaning Employees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2,880.00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968696793"/>
                  </a:ext>
                </a:extLst>
              </a:tr>
              <a:tr h="190500">
                <a:tc>
                  <a:txBody>
                    <a:bodyPr/>
                    <a:lstStyle/>
                    <a:p>
                      <a:pPr algn="l" rtl="0" fontAlgn="b"/>
                      <a:r>
                        <a:rPr lang="en-GB" sz="1100" b="0" i="0" u="none" strike="noStrike">
                          <a:solidFill>
                            <a:srgbClr val="FFFFFF"/>
                          </a:solidFill>
                          <a:effectLst/>
                          <a:latin typeface="Arial" panose="020B0604020202020204" pitchFamily="34" charset="0"/>
                        </a:rPr>
                        <a:t>Total</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31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 </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 </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dirty="0">
                          <a:solidFill>
                            <a:srgbClr val="FFFFFF"/>
                          </a:solidFill>
                          <a:effectLst/>
                          <a:latin typeface="Arial" panose="020B0604020202020204" pitchFamily="34" charset="0"/>
                        </a:rPr>
                        <a:t>189,840.00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383990227"/>
                  </a:ext>
                </a:extLst>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2023458507"/>
              </p:ext>
            </p:extLst>
          </p:nvPr>
        </p:nvGraphicFramePr>
        <p:xfrm>
          <a:off x="6109063" y="2031525"/>
          <a:ext cx="5753100" cy="3223260"/>
        </p:xfrm>
        <a:graphic>
          <a:graphicData uri="http://schemas.openxmlformats.org/drawingml/2006/table">
            <a:tbl>
              <a:tblPr/>
              <a:tblGrid>
                <a:gridCol w="1676400">
                  <a:extLst>
                    <a:ext uri="{9D8B030D-6E8A-4147-A177-3AD203B41FA5}">
                      <a16:colId xmlns:a16="http://schemas.microsoft.com/office/drawing/2014/main" val="3495353773"/>
                    </a:ext>
                  </a:extLst>
                </a:gridCol>
                <a:gridCol w="939800">
                  <a:extLst>
                    <a:ext uri="{9D8B030D-6E8A-4147-A177-3AD203B41FA5}">
                      <a16:colId xmlns:a16="http://schemas.microsoft.com/office/drawing/2014/main" val="1302709442"/>
                    </a:ext>
                  </a:extLst>
                </a:gridCol>
                <a:gridCol w="939800">
                  <a:extLst>
                    <a:ext uri="{9D8B030D-6E8A-4147-A177-3AD203B41FA5}">
                      <a16:colId xmlns:a16="http://schemas.microsoft.com/office/drawing/2014/main" val="1960804619"/>
                    </a:ext>
                  </a:extLst>
                </a:gridCol>
                <a:gridCol w="1320800">
                  <a:extLst>
                    <a:ext uri="{9D8B030D-6E8A-4147-A177-3AD203B41FA5}">
                      <a16:colId xmlns:a16="http://schemas.microsoft.com/office/drawing/2014/main" val="3904590733"/>
                    </a:ext>
                  </a:extLst>
                </a:gridCol>
                <a:gridCol w="876300">
                  <a:extLst>
                    <a:ext uri="{9D8B030D-6E8A-4147-A177-3AD203B41FA5}">
                      <a16:colId xmlns:a16="http://schemas.microsoft.com/office/drawing/2014/main" val="2048605818"/>
                    </a:ext>
                  </a:extLst>
                </a:gridCol>
              </a:tblGrid>
              <a:tr h="190500">
                <a:tc>
                  <a:txBody>
                    <a:bodyPr/>
                    <a:lstStyle/>
                    <a:p>
                      <a:pPr algn="l" rtl="0" fontAlgn="b"/>
                      <a:r>
                        <a:rPr lang="en-GB" sz="1100" b="1" i="0" u="none" strike="noStrike" dirty="0">
                          <a:solidFill>
                            <a:srgbClr val="FFFFFF"/>
                          </a:solidFill>
                          <a:effectLst/>
                          <a:latin typeface="Arial" panose="020B0604020202020204" pitchFamily="34" charset="0"/>
                        </a:rPr>
                        <a:t>Position</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 Employees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Month Salary</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Number of months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Annual Cost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482617265"/>
                  </a:ext>
                </a:extLst>
              </a:tr>
              <a:tr h="190500">
                <a:tc>
                  <a:txBody>
                    <a:bodyPr/>
                    <a:lstStyle/>
                    <a:p>
                      <a:pPr algn="l" rtl="0" fontAlgn="b"/>
                      <a:r>
                        <a:rPr lang="en-GB" sz="1100" b="0" i="0" u="none" strike="noStrike">
                          <a:solidFill>
                            <a:srgbClr val="FFFFFF"/>
                          </a:solidFill>
                          <a:effectLst/>
                          <a:latin typeface="Arial" panose="020B0604020202020204" pitchFamily="34" charset="0"/>
                        </a:rPr>
                        <a:t>Plant Manager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5,000.00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60,000.00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161613745"/>
                  </a:ext>
                </a:extLst>
              </a:tr>
              <a:tr h="190500">
                <a:tc>
                  <a:txBody>
                    <a:bodyPr/>
                    <a:lstStyle/>
                    <a:p>
                      <a:pPr algn="l" rtl="0" fontAlgn="b"/>
                      <a:r>
                        <a:rPr lang="en-GB" sz="1100" b="0" i="0" u="none" strike="noStrike">
                          <a:solidFill>
                            <a:srgbClr val="FFFFFF"/>
                          </a:solidFill>
                          <a:effectLst/>
                          <a:latin typeface="Arial" panose="020B0604020202020204" pitchFamily="34" charset="0"/>
                        </a:rPr>
                        <a:t>Plant Supervisor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30,000.00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708332974"/>
                  </a:ext>
                </a:extLst>
              </a:tr>
              <a:tr h="190500">
                <a:tc>
                  <a:txBody>
                    <a:bodyPr/>
                    <a:lstStyle/>
                    <a:p>
                      <a:pPr algn="l" rtl="0" fontAlgn="b"/>
                      <a:r>
                        <a:rPr lang="en-GB" sz="1100" b="0" i="0" u="none" strike="noStrike">
                          <a:solidFill>
                            <a:srgbClr val="FFFFFF"/>
                          </a:solidFill>
                          <a:effectLst/>
                          <a:latin typeface="Arial" panose="020B0604020202020204" pitchFamily="34" charset="0"/>
                        </a:rPr>
                        <a:t>Administrative Support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8,400.00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919021665"/>
                  </a:ext>
                </a:extLst>
              </a:tr>
              <a:tr h="190500">
                <a:tc>
                  <a:txBody>
                    <a:bodyPr/>
                    <a:lstStyle/>
                    <a:p>
                      <a:pPr algn="l" rtl="0" fontAlgn="b"/>
                      <a:r>
                        <a:rPr lang="en-GB" sz="1100" b="0" i="0" u="none" strike="noStrike">
                          <a:solidFill>
                            <a:srgbClr val="FFFFFF"/>
                          </a:solidFill>
                          <a:effectLst/>
                          <a:latin typeface="Arial" panose="020B0604020202020204" pitchFamily="34" charset="0"/>
                        </a:rPr>
                        <a:t>Logistic Manager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30,000.00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763193957"/>
                  </a:ext>
                </a:extLst>
              </a:tr>
              <a:tr h="190500">
                <a:tc>
                  <a:txBody>
                    <a:bodyPr/>
                    <a:lstStyle/>
                    <a:p>
                      <a:pPr algn="l" rtl="0" fontAlgn="b"/>
                      <a:r>
                        <a:rPr lang="en-GB" sz="1100" b="0" i="0" u="none" strike="noStrike">
                          <a:solidFill>
                            <a:srgbClr val="FFFFFF"/>
                          </a:solidFill>
                          <a:effectLst/>
                          <a:latin typeface="Arial" panose="020B0604020202020204" pitchFamily="34" charset="0"/>
                        </a:rPr>
                        <a:t>Electrical Engineer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750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18,000.00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44435268"/>
                  </a:ext>
                </a:extLst>
              </a:tr>
              <a:tr h="190500">
                <a:tc>
                  <a:txBody>
                    <a:bodyPr/>
                    <a:lstStyle/>
                    <a:p>
                      <a:pPr algn="l" rtl="0" fontAlgn="b"/>
                      <a:r>
                        <a:rPr lang="en-GB" sz="1100" b="0" i="0" u="none" strike="noStrike">
                          <a:solidFill>
                            <a:srgbClr val="FFFFFF"/>
                          </a:solidFill>
                          <a:effectLst/>
                          <a:latin typeface="Arial" panose="020B0604020202020204" pitchFamily="34" charset="0"/>
                        </a:rPr>
                        <a:t>Mechanical Engineer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750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18,000.00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83441052"/>
                  </a:ext>
                </a:extLst>
              </a:tr>
              <a:tr h="190500">
                <a:tc>
                  <a:txBody>
                    <a:bodyPr/>
                    <a:lstStyle/>
                    <a:p>
                      <a:pPr algn="l" rtl="0" fontAlgn="b"/>
                      <a:r>
                        <a:rPr lang="en-GB" sz="1100" b="0" i="0" u="none" strike="noStrike">
                          <a:solidFill>
                            <a:srgbClr val="FFFFFF"/>
                          </a:solidFill>
                          <a:effectLst/>
                          <a:latin typeface="Arial" panose="020B0604020202020204" pitchFamily="34" charset="0"/>
                        </a:rPr>
                        <a:t>Seed Technologist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500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6,000.00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037165884"/>
                  </a:ext>
                </a:extLst>
              </a:tr>
              <a:tr h="190500">
                <a:tc>
                  <a:txBody>
                    <a:bodyPr/>
                    <a:lstStyle/>
                    <a:p>
                      <a:pPr algn="l" rtl="0" fontAlgn="b"/>
                      <a:r>
                        <a:rPr lang="en-GB" sz="1100" b="0" i="0" u="none" strike="noStrike">
                          <a:solidFill>
                            <a:srgbClr val="FFFFFF"/>
                          </a:solidFill>
                          <a:effectLst/>
                          <a:latin typeface="Arial" panose="020B0604020202020204" pitchFamily="34" charset="0"/>
                        </a:rPr>
                        <a:t>Feeding Section</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4,800.00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190381430"/>
                  </a:ext>
                </a:extLst>
              </a:tr>
              <a:tr h="190500">
                <a:tc>
                  <a:txBody>
                    <a:bodyPr/>
                    <a:lstStyle/>
                    <a:p>
                      <a:pPr algn="l" rtl="0" fontAlgn="b"/>
                      <a:r>
                        <a:rPr lang="en-GB" sz="1100" b="0" i="0" u="none" strike="noStrike">
                          <a:solidFill>
                            <a:srgbClr val="FFFFFF"/>
                          </a:solidFill>
                          <a:effectLst/>
                          <a:latin typeface="Arial" panose="020B0604020202020204" pitchFamily="34" charset="0"/>
                        </a:rPr>
                        <a:t>Forklift Operator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3,600.00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120296985"/>
                  </a:ext>
                </a:extLst>
              </a:tr>
              <a:tr h="190500">
                <a:tc>
                  <a:txBody>
                    <a:bodyPr/>
                    <a:lstStyle/>
                    <a:p>
                      <a:pPr algn="l" rtl="0" fontAlgn="b"/>
                      <a:r>
                        <a:rPr lang="en-GB" sz="1100" b="0" i="0" u="none" strike="noStrike">
                          <a:solidFill>
                            <a:srgbClr val="FFFFFF"/>
                          </a:solidFill>
                          <a:effectLst/>
                          <a:latin typeface="Arial" panose="020B0604020202020204" pitchFamily="34" charset="0"/>
                        </a:rPr>
                        <a:t>Acid Section Worker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2,400.00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48903757"/>
                  </a:ext>
                </a:extLst>
              </a:tr>
              <a:tr h="365760">
                <a:tc>
                  <a:txBody>
                    <a:bodyPr/>
                    <a:lstStyle/>
                    <a:p>
                      <a:pPr algn="l" rtl="0" fontAlgn="b"/>
                      <a:r>
                        <a:rPr lang="en-GB" sz="1100" b="0" i="0" u="none" strike="noStrike">
                          <a:solidFill>
                            <a:srgbClr val="FFFFFF"/>
                          </a:solidFill>
                          <a:effectLst/>
                          <a:latin typeface="Arial" panose="020B0604020202020204" pitchFamily="34" charset="0"/>
                        </a:rPr>
                        <a:t>Neutralization and coating section worker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2,400.00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585260156"/>
                  </a:ext>
                </a:extLst>
              </a:tr>
              <a:tr h="190500">
                <a:tc>
                  <a:txBody>
                    <a:bodyPr/>
                    <a:lstStyle/>
                    <a:p>
                      <a:pPr algn="l" rtl="0" fontAlgn="b"/>
                      <a:r>
                        <a:rPr lang="en-GB" sz="1100" b="0" i="0" u="none" strike="noStrike">
                          <a:solidFill>
                            <a:srgbClr val="FFFFFF"/>
                          </a:solidFill>
                          <a:effectLst/>
                          <a:latin typeface="Arial" panose="020B0604020202020204" pitchFamily="34" charset="0"/>
                        </a:rPr>
                        <a:t>Package Section worker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4,800.00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741131909"/>
                  </a:ext>
                </a:extLst>
              </a:tr>
              <a:tr h="190500">
                <a:tc>
                  <a:txBody>
                    <a:bodyPr/>
                    <a:lstStyle/>
                    <a:p>
                      <a:pPr algn="l" rtl="0" fontAlgn="b"/>
                      <a:r>
                        <a:rPr lang="en-GB" sz="1100" b="0" i="0" u="none" strike="noStrike">
                          <a:solidFill>
                            <a:srgbClr val="FFFFFF"/>
                          </a:solidFill>
                          <a:effectLst/>
                          <a:latin typeface="Arial" panose="020B0604020202020204" pitchFamily="34" charset="0"/>
                        </a:rPr>
                        <a:t>Wharehouse Staff</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2,880.00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490325111"/>
                  </a:ext>
                </a:extLst>
              </a:tr>
              <a:tr h="190500">
                <a:tc>
                  <a:txBody>
                    <a:bodyPr/>
                    <a:lstStyle/>
                    <a:p>
                      <a:pPr algn="l" rtl="0" fontAlgn="b"/>
                      <a:r>
                        <a:rPr lang="en-GB" sz="1100" b="0" i="0" u="none" strike="noStrike">
                          <a:solidFill>
                            <a:srgbClr val="FFFFFF"/>
                          </a:solidFill>
                          <a:effectLst/>
                          <a:latin typeface="Arial" panose="020B0604020202020204" pitchFamily="34" charset="0"/>
                        </a:rPr>
                        <a:t>Cleaning Employees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120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0" i="0" u="none" strike="noStrike">
                          <a:solidFill>
                            <a:srgbClr val="FFFFFF"/>
                          </a:solidFill>
                          <a:effectLst/>
                          <a:latin typeface="Arial" panose="020B0604020202020204" pitchFamily="34" charset="0"/>
                        </a:rPr>
                        <a:t>2,880.00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029827634"/>
                  </a:ext>
                </a:extLst>
              </a:tr>
              <a:tr h="190500">
                <a:tc>
                  <a:txBody>
                    <a:bodyPr/>
                    <a:lstStyle/>
                    <a:p>
                      <a:pPr algn="l" rtl="0" fontAlgn="b"/>
                      <a:r>
                        <a:rPr lang="en-GB" sz="1100" b="0" i="0" u="none" strike="noStrike">
                          <a:solidFill>
                            <a:srgbClr val="FFFFFF"/>
                          </a:solidFill>
                          <a:effectLst/>
                          <a:latin typeface="Arial" panose="020B0604020202020204" pitchFamily="34" charset="0"/>
                        </a:rPr>
                        <a:t>Total</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33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 </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a:solidFill>
                            <a:srgbClr val="FFFFFF"/>
                          </a:solidFill>
                          <a:effectLst/>
                          <a:latin typeface="Arial" panose="020B0604020202020204" pitchFamily="34" charset="0"/>
                        </a:rPr>
                        <a:t> </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100" b="1" i="0" u="none" strike="noStrike" dirty="0">
                          <a:solidFill>
                            <a:srgbClr val="FFFFFF"/>
                          </a:solidFill>
                          <a:effectLst/>
                          <a:latin typeface="Arial" panose="020B0604020202020204" pitchFamily="34" charset="0"/>
                        </a:rPr>
                        <a:t>194,160.00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224543195"/>
                  </a:ext>
                </a:extLst>
              </a:tr>
            </a:tbl>
          </a:graphicData>
        </a:graphic>
      </p:graphicFrame>
      <p:sp>
        <p:nvSpPr>
          <p:cNvPr id="3" name="Marcador de Posição do Número do Diapositivo 2">
            <a:extLst>
              <a:ext uri="{FF2B5EF4-FFF2-40B4-BE49-F238E27FC236}">
                <a16:creationId xmlns:a16="http://schemas.microsoft.com/office/drawing/2014/main" id="{DBC46BD6-4AD0-4347-A19D-B33160B770FC}"/>
              </a:ext>
            </a:extLst>
          </p:cNvPr>
          <p:cNvSpPr>
            <a:spLocks noGrp="1"/>
          </p:cNvSpPr>
          <p:nvPr>
            <p:ph type="sldNum" sz="quarter" idx="12"/>
          </p:nvPr>
        </p:nvSpPr>
        <p:spPr/>
        <p:txBody>
          <a:bodyPr/>
          <a:lstStyle/>
          <a:p>
            <a:fld id="{C1D7F914-E4F7-455C-A1CC-52701B4165D2}" type="slidenum">
              <a:rPr lang="en-GB" smtClean="0"/>
              <a:t>31</a:t>
            </a:fld>
            <a:endParaRPr lang="en-GB"/>
          </a:p>
        </p:txBody>
      </p:sp>
    </p:spTree>
    <p:extLst>
      <p:ext uri="{BB962C8B-B14F-4D97-AF65-F5344CB8AC3E}">
        <p14:creationId xmlns:p14="http://schemas.microsoft.com/office/powerpoint/2010/main" val="2894717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Organizational chart and staff</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Global organizational chart</a:t>
            </a:r>
          </a:p>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						</a:t>
            </a:r>
          </a:p>
        </p:txBody>
      </p:sp>
      <p:graphicFrame>
        <p:nvGraphicFramePr>
          <p:cNvPr id="8" name="Diagrama 7"/>
          <p:cNvGraphicFramePr/>
          <p:nvPr>
            <p:extLst>
              <p:ext uri="{D42A27DB-BD31-4B8C-83A1-F6EECF244321}">
                <p14:modId xmlns:p14="http://schemas.microsoft.com/office/powerpoint/2010/main" val="607306163"/>
              </p:ext>
            </p:extLst>
          </p:nvPr>
        </p:nvGraphicFramePr>
        <p:xfrm>
          <a:off x="2057400" y="1552574"/>
          <a:ext cx="8048625" cy="4524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arcador de Posição do Número do Diapositivo 2">
            <a:extLst>
              <a:ext uri="{FF2B5EF4-FFF2-40B4-BE49-F238E27FC236}">
                <a16:creationId xmlns:a16="http://schemas.microsoft.com/office/drawing/2014/main" id="{4F832599-6712-4604-A081-8F1D4FE2F064}"/>
              </a:ext>
            </a:extLst>
          </p:cNvPr>
          <p:cNvSpPr>
            <a:spLocks noGrp="1"/>
          </p:cNvSpPr>
          <p:nvPr>
            <p:ph type="sldNum" sz="quarter" idx="12"/>
          </p:nvPr>
        </p:nvSpPr>
        <p:spPr/>
        <p:txBody>
          <a:bodyPr/>
          <a:lstStyle/>
          <a:p>
            <a:fld id="{C1D7F914-E4F7-455C-A1CC-52701B4165D2}" type="slidenum">
              <a:rPr lang="en-GB" smtClean="0"/>
              <a:t>32</a:t>
            </a:fld>
            <a:endParaRPr lang="en-GB"/>
          </a:p>
        </p:txBody>
      </p:sp>
    </p:spTree>
    <p:extLst>
      <p:ext uri="{BB962C8B-B14F-4D97-AF65-F5344CB8AC3E}">
        <p14:creationId xmlns:p14="http://schemas.microsoft.com/office/powerpoint/2010/main" val="29229993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Recruitment and procurement policy</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Recruitment philosophy</a:t>
            </a:r>
          </a:p>
          <a:p>
            <a:pPr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National and Local staff priority when complies with the requirements;</a:t>
            </a:r>
          </a:p>
          <a:p>
            <a:pPr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No discrimination of any kind;</a:t>
            </a:r>
          </a:p>
          <a:p>
            <a:pPr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Prioritize experience in the management, technical staff and logistics;</a:t>
            </a:r>
          </a:p>
          <a:p>
            <a:pPr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For the plant managers, prioritize the indication or recommendation from the equipment's supplier for someone who managed some similar equipment's in other country or someone directly from the supplier;</a:t>
            </a:r>
          </a:p>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Recruitment procedures</a:t>
            </a:r>
          </a:p>
          <a:p>
            <a:pPr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Responsible</a:t>
            </a:r>
          </a:p>
          <a:p>
            <a:pPr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Plant Managers: Recruitment Professional Services with final approval from the non executive board;</a:t>
            </a:r>
          </a:p>
          <a:p>
            <a:pPr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Administrative Support: Recruitment Professional Services with final approval from Plant Manager</a:t>
            </a:r>
          </a:p>
          <a:p>
            <a:pPr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Technical and Non-Technical Staff: Recruitment Professional Services with final approval from Plant Manager</a:t>
            </a:r>
          </a:p>
          <a:p>
            <a:pPr lvl="2">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Source-of-hire</a:t>
            </a:r>
          </a:p>
          <a:p>
            <a:pPr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Plant Manager: 1</a:t>
            </a:r>
            <a:r>
              <a:rPr lang="en-GB" sz="1200" baseline="30000" dirty="0">
                <a:latin typeface="Arial" panose="020B0604020202020204" pitchFamily="34" charset="0"/>
                <a:cs typeface="Arial" panose="020B0604020202020204" pitchFamily="34" charset="0"/>
              </a:rPr>
              <a:t>st</a:t>
            </a:r>
            <a:r>
              <a:rPr lang="en-GB" sz="1200" dirty="0">
                <a:latin typeface="Arial" panose="020B0604020202020204" pitchFamily="34" charset="0"/>
                <a:cs typeface="Arial" panose="020B0604020202020204" pitchFamily="34" charset="0"/>
              </a:rPr>
              <a:t> option: Equipment Supplier indication, 2</a:t>
            </a:r>
            <a:r>
              <a:rPr lang="en-GB" sz="1200" baseline="30000" dirty="0">
                <a:latin typeface="Arial" panose="020B0604020202020204" pitchFamily="34" charset="0"/>
                <a:cs typeface="Arial" panose="020B0604020202020204" pitchFamily="34" charset="0"/>
              </a:rPr>
              <a:t>nd</a:t>
            </a:r>
            <a:r>
              <a:rPr lang="en-GB" sz="1200" dirty="0">
                <a:latin typeface="Arial" panose="020B0604020202020204" pitchFamily="34" charset="0"/>
                <a:cs typeface="Arial" panose="020B0604020202020204" pitchFamily="34" charset="0"/>
              </a:rPr>
              <a:t> Option: Regional Procurement</a:t>
            </a:r>
          </a:p>
          <a:p>
            <a:pPr lvl="3">
              <a:lnSpc>
                <a:spcPct val="15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Others: National Recruitment Services</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931F7A48-5589-4DB4-A7ED-0567EED58A04}"/>
              </a:ext>
            </a:extLst>
          </p:cNvPr>
          <p:cNvSpPr>
            <a:spLocks noGrp="1"/>
          </p:cNvSpPr>
          <p:nvPr>
            <p:ph type="sldNum" sz="quarter" idx="12"/>
          </p:nvPr>
        </p:nvSpPr>
        <p:spPr/>
        <p:txBody>
          <a:bodyPr/>
          <a:lstStyle/>
          <a:p>
            <a:fld id="{C1D7F914-E4F7-455C-A1CC-52701B4165D2}" type="slidenum">
              <a:rPr lang="en-GB" smtClean="0"/>
              <a:t>33</a:t>
            </a:fld>
            <a:endParaRPr lang="en-GB"/>
          </a:p>
        </p:txBody>
      </p:sp>
    </p:spTree>
    <p:extLst>
      <p:ext uri="{BB962C8B-B14F-4D97-AF65-F5344CB8AC3E}">
        <p14:creationId xmlns:p14="http://schemas.microsoft.com/office/powerpoint/2010/main" val="22869180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Recruitment and procurement policy</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Procurement</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Procurement Philosophy</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Administrative and Finance responsible must prepare an internal procedures guide, after consultation with logistic and technical responsible,  in the short-term to be approved by Plant Manager and Presented to Non-Executive Board;</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Competitive Biddings (Publication in National Newspaper and bid analysis;</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Procurement procedures (to be detailed in the Internal procedures guide)</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Responsible – Administrative Support Staff with Plant Manager Approval</a:t>
            </a:r>
          </a:p>
          <a:p>
            <a:pPr lvl="2">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Expenditure Limits </a:t>
            </a:r>
          </a:p>
          <a:p>
            <a:pPr lvl="3">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0&gt;5.000 USD : 3 Proposals Tenders</a:t>
            </a:r>
          </a:p>
          <a:p>
            <a:pPr lvl="3">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5.000 USD &gt; Max : Public Tender </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2E4BFB2E-2961-4CA1-B871-9A90387DF4E1}"/>
              </a:ext>
            </a:extLst>
          </p:cNvPr>
          <p:cNvSpPr>
            <a:spLocks noGrp="1"/>
          </p:cNvSpPr>
          <p:nvPr>
            <p:ph type="sldNum" sz="quarter" idx="12"/>
          </p:nvPr>
        </p:nvSpPr>
        <p:spPr/>
        <p:txBody>
          <a:bodyPr/>
          <a:lstStyle/>
          <a:p>
            <a:fld id="{C1D7F914-E4F7-455C-A1CC-52701B4165D2}" type="slidenum">
              <a:rPr lang="en-GB" smtClean="0"/>
              <a:t>34</a:t>
            </a:fld>
            <a:endParaRPr lang="en-GB"/>
          </a:p>
        </p:txBody>
      </p:sp>
    </p:spTree>
    <p:extLst>
      <p:ext uri="{BB962C8B-B14F-4D97-AF65-F5344CB8AC3E}">
        <p14:creationId xmlns:p14="http://schemas.microsoft.com/office/powerpoint/2010/main" val="40258660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Management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Operational Criteria &amp; Requirements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fontScale="47500" lnSpcReduction="20000"/>
          </a:bodyPr>
          <a:lstStyle/>
          <a:p>
            <a:pPr marL="0" indent="0">
              <a:lnSpc>
                <a:spcPct val="170000"/>
              </a:lnSpc>
              <a:spcBef>
                <a:spcPts val="600"/>
              </a:spcBef>
              <a:spcAft>
                <a:spcPts val="600"/>
              </a:spcAft>
              <a:buNone/>
            </a:pPr>
            <a:r>
              <a:rPr lang="en-GB" sz="2500" dirty="0">
                <a:solidFill>
                  <a:srgbClr val="569DA4"/>
                </a:solidFill>
                <a:latin typeface="Arial" panose="020B0604020202020204" pitchFamily="34" charset="0"/>
                <a:cs typeface="Arial" panose="020B0604020202020204" pitchFamily="34" charset="0"/>
              </a:rPr>
              <a:t>Operational Criteria</a:t>
            </a:r>
          </a:p>
          <a:p>
            <a:pPr lvl="1">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Functional parameters</a:t>
            </a:r>
          </a:p>
          <a:p>
            <a:pPr lvl="1">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Time frames</a:t>
            </a:r>
          </a:p>
          <a:p>
            <a:pPr lvl="2">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Seed Reception – June and July</a:t>
            </a:r>
          </a:p>
          <a:p>
            <a:pPr lvl="2">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Seed Delinting and Treatment – August and September</a:t>
            </a:r>
          </a:p>
          <a:p>
            <a:pPr lvl="2">
              <a:lnSpc>
                <a:spcPct val="170000"/>
              </a:lnSpc>
              <a:spcBef>
                <a:spcPts val="600"/>
              </a:spcBef>
              <a:spcAft>
                <a:spcPts val="600"/>
              </a:spcAft>
              <a:buClr>
                <a:srgbClr val="569DA4"/>
              </a:buClr>
            </a:pPr>
            <a:r>
              <a:rPr lang="en-GB" sz="2500" dirty="0" err="1">
                <a:latin typeface="Arial" panose="020B0604020202020204" pitchFamily="34" charset="0"/>
                <a:cs typeface="Arial" panose="020B0604020202020204" pitchFamily="34" charset="0"/>
              </a:rPr>
              <a:t>Delinted</a:t>
            </a:r>
            <a:r>
              <a:rPr lang="en-GB" sz="2500" dirty="0">
                <a:latin typeface="Arial" panose="020B0604020202020204" pitchFamily="34" charset="0"/>
                <a:cs typeface="Arial" panose="020B0604020202020204" pitchFamily="34" charset="0"/>
              </a:rPr>
              <a:t> and Treated Seed Deliver – September and October</a:t>
            </a:r>
          </a:p>
          <a:p>
            <a:pPr lvl="1">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Weights</a:t>
            </a:r>
          </a:p>
          <a:p>
            <a:pPr lvl="2">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5 and 25KG Seed Bags</a:t>
            </a:r>
          </a:p>
          <a:p>
            <a:pPr marL="0" indent="0">
              <a:lnSpc>
                <a:spcPct val="170000"/>
              </a:lnSpc>
              <a:spcBef>
                <a:spcPts val="600"/>
              </a:spcBef>
              <a:spcAft>
                <a:spcPts val="600"/>
              </a:spcAft>
              <a:buNone/>
            </a:pPr>
            <a:r>
              <a:rPr lang="en-GB" sz="2500" dirty="0">
                <a:solidFill>
                  <a:srgbClr val="569DA4"/>
                </a:solidFill>
                <a:latin typeface="Arial" panose="020B0604020202020204" pitchFamily="34" charset="0"/>
                <a:cs typeface="Arial" panose="020B0604020202020204" pitchFamily="34" charset="0"/>
              </a:rPr>
              <a:t>Operational Requirements</a:t>
            </a:r>
          </a:p>
          <a:p>
            <a:pPr lvl="1">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Concept of operations</a:t>
            </a:r>
          </a:p>
          <a:p>
            <a:pPr lvl="2">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Diluted Acid Delinting, Treatment, Packaging</a:t>
            </a:r>
          </a:p>
          <a:p>
            <a:pPr lvl="1">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Operational functions/capabilities</a:t>
            </a:r>
          </a:p>
          <a:p>
            <a:pPr lvl="2">
              <a:lnSpc>
                <a:spcPct val="170000"/>
              </a:lnSpc>
              <a:spcBef>
                <a:spcPts val="600"/>
              </a:spcBef>
              <a:spcAft>
                <a:spcPts val="600"/>
              </a:spcAft>
              <a:buClr>
                <a:srgbClr val="569DA4"/>
              </a:buClr>
            </a:pPr>
            <a:r>
              <a:rPr lang="en-GB" sz="2500" dirty="0">
                <a:latin typeface="Arial" panose="020B0604020202020204" pitchFamily="34" charset="0"/>
                <a:cs typeface="Arial" panose="020B0604020202020204" pitchFamily="34" charset="0"/>
              </a:rPr>
              <a:t>10TN/Hour</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FF601A99-37CA-4982-BD0B-790BA747FAC4}"/>
              </a:ext>
            </a:extLst>
          </p:cNvPr>
          <p:cNvSpPr>
            <a:spLocks noGrp="1"/>
          </p:cNvSpPr>
          <p:nvPr>
            <p:ph type="sldNum" sz="quarter" idx="12"/>
          </p:nvPr>
        </p:nvSpPr>
        <p:spPr/>
        <p:txBody>
          <a:bodyPr/>
          <a:lstStyle/>
          <a:p>
            <a:fld id="{C1D7F914-E4F7-455C-A1CC-52701B4165D2}" type="slidenum">
              <a:rPr lang="en-GB" smtClean="0"/>
              <a:t>35</a:t>
            </a:fld>
            <a:endParaRPr lang="en-GB"/>
          </a:p>
        </p:txBody>
      </p:sp>
    </p:spTree>
    <p:extLst>
      <p:ext uri="{BB962C8B-B14F-4D97-AF65-F5344CB8AC3E}">
        <p14:creationId xmlns:p14="http://schemas.microsoft.com/office/powerpoint/2010/main" val="13441447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8. Technical solution and feasibility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Delinting process type</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Possible Delinting Solutions</a:t>
            </a:r>
          </a:p>
          <a:p>
            <a:pPr lvl="1" algn="just">
              <a:lnSpc>
                <a:spcPct val="150000"/>
              </a:lnSpc>
              <a:spcBef>
                <a:spcPts val="600"/>
              </a:spcBef>
              <a:spcAft>
                <a:spcPts val="600"/>
              </a:spcAft>
              <a:buClr>
                <a:srgbClr val="569DA4"/>
              </a:buClr>
            </a:pPr>
            <a:r>
              <a:rPr lang="en-GB" sz="1200" b="1" dirty="0">
                <a:latin typeface="Arial" panose="020B0604020202020204" pitchFamily="34" charset="0"/>
                <a:cs typeface="Arial" panose="020B0604020202020204" pitchFamily="34" charset="0"/>
              </a:rPr>
              <a:t>Mechanical </a:t>
            </a:r>
            <a:r>
              <a:rPr lang="en-GB" sz="1200" b="1" dirty="0" err="1">
                <a:latin typeface="Arial" panose="020B0604020202020204" pitchFamily="34" charset="0"/>
                <a:cs typeface="Arial" panose="020B0604020202020204" pitchFamily="34" charset="0"/>
              </a:rPr>
              <a:t>delinting</a:t>
            </a:r>
            <a:r>
              <a:rPr lang="en-GB" sz="1200" b="1"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It is a traditional process of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using brushes and is common in the oil industries but not for seed treatment. Mechanical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is not suitable for seed classification or for removing low density seeds, as the process does not remove all of the seed fibres.</a:t>
            </a:r>
          </a:p>
          <a:p>
            <a:pPr lvl="1" algn="just">
              <a:lnSpc>
                <a:spcPct val="150000"/>
              </a:lnSpc>
              <a:spcBef>
                <a:spcPts val="600"/>
              </a:spcBef>
              <a:spcAft>
                <a:spcPts val="600"/>
              </a:spcAft>
              <a:buClr>
                <a:srgbClr val="569DA4"/>
              </a:buClr>
            </a:pPr>
            <a:r>
              <a:rPr lang="en-GB" sz="1200" b="1" dirty="0">
                <a:latin typeface="Arial" panose="020B0604020202020204" pitchFamily="34" charset="0"/>
                <a:cs typeface="Arial" panose="020B0604020202020204" pitchFamily="34" charset="0"/>
              </a:rPr>
              <a:t>Dry Gas Delinting with Hydrochloride Gas: </a:t>
            </a:r>
            <a:r>
              <a:rPr lang="en-GB" sz="1200" dirty="0">
                <a:latin typeface="Arial" panose="020B0604020202020204" pitchFamily="34" charset="0"/>
                <a:cs typeface="Arial" panose="020B0604020202020204" pitchFamily="34" charset="0"/>
              </a:rPr>
              <a:t>The Hydrochloride Gas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process is used mainly in arid areas, where the moisture content of the cotton seed is less than 9% and the low humidity reduces the corrosion of equipment and installations. Hydrochloric gas is used to degrade fibres so that they can be removed from the seed by frictional forces. The Hydrochloride gas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process requires very sophisticated equipment, rigorous monitoring and strict control of the various operations for effective removal without damaging the seed. The main causes of seed damage in this process are very high reaction temperatures and gas concentration, very long reaction time and "excessive" neutralization with ammonia. Disintegration with poorly controlled and managed hydrochloride gas can cause a drastic reduction in seed germination and </a:t>
            </a:r>
            <a:r>
              <a:rPr lang="en-GB" sz="1200" dirty="0" err="1">
                <a:latin typeface="Arial" panose="020B0604020202020204" pitchFamily="34" charset="0"/>
                <a:cs typeface="Arial" panose="020B0604020202020204" pitchFamily="34" charset="0"/>
              </a:rPr>
              <a:t>vigor</a:t>
            </a:r>
            <a:r>
              <a:rPr lang="en-GB" sz="1200" dirty="0">
                <a:latin typeface="Arial" panose="020B0604020202020204" pitchFamily="34" charset="0"/>
                <a:cs typeface="Arial" panose="020B0604020202020204" pitchFamily="34" charset="0"/>
              </a:rPr>
              <a:t>.</a:t>
            </a:r>
          </a:p>
          <a:p>
            <a:pPr lvl="1" algn="just">
              <a:lnSpc>
                <a:spcPct val="150000"/>
              </a:lnSpc>
              <a:spcBef>
                <a:spcPts val="600"/>
              </a:spcBef>
              <a:spcAft>
                <a:spcPts val="600"/>
              </a:spcAft>
              <a:buClr>
                <a:srgbClr val="569DA4"/>
              </a:buClr>
            </a:pPr>
            <a:r>
              <a:rPr lang="en-GB" sz="1200" b="1" dirty="0">
                <a:latin typeface="Arial" panose="020B0604020202020204" pitchFamily="34" charset="0"/>
                <a:cs typeface="Arial" panose="020B0604020202020204" pitchFamily="34" charset="0"/>
              </a:rPr>
              <a:t>Wet Acid Delinting: </a:t>
            </a:r>
            <a:r>
              <a:rPr lang="en-GB" sz="1200" dirty="0">
                <a:latin typeface="Arial" panose="020B0604020202020204" pitchFamily="34" charset="0"/>
                <a:cs typeface="Arial" panose="020B0604020202020204" pitchFamily="34" charset="0"/>
              </a:rPr>
              <a:t>The wet sulphuric acid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system is preferred in wet areas. The process is relatively simple and does not require sophisticated equipment. The cotton seeds are fed into a reactor trough or tank and mixed with concentrated sulphuric acid. The main problem with this method is the high cost of sulphuric acid and the high negative environmental impact caused by the disposal of acid and washing water after the process.</a:t>
            </a:r>
          </a:p>
          <a:p>
            <a:pPr lvl="1" algn="just">
              <a:lnSpc>
                <a:spcPct val="150000"/>
              </a:lnSpc>
              <a:spcBef>
                <a:spcPts val="600"/>
              </a:spcBef>
              <a:spcAft>
                <a:spcPts val="600"/>
              </a:spcAft>
              <a:buClr>
                <a:srgbClr val="569DA4"/>
              </a:buClr>
            </a:pPr>
            <a:r>
              <a:rPr lang="pt-PT" sz="1200" b="1" dirty="0" err="1">
                <a:latin typeface="Arial" panose="020B0604020202020204" pitchFamily="34" charset="0"/>
                <a:cs typeface="Arial" panose="020B0604020202020204" pitchFamily="34" charset="0"/>
              </a:rPr>
              <a:t>Diluted</a:t>
            </a:r>
            <a:r>
              <a:rPr lang="pt-PT" sz="1200" b="1" dirty="0">
                <a:latin typeface="Arial" panose="020B0604020202020204" pitchFamily="34" charset="0"/>
                <a:cs typeface="Arial" panose="020B0604020202020204" pitchFamily="34" charset="0"/>
              </a:rPr>
              <a:t> </a:t>
            </a:r>
            <a:r>
              <a:rPr lang="pt-PT" sz="1200" b="1" dirty="0" err="1">
                <a:latin typeface="Arial" panose="020B0604020202020204" pitchFamily="34" charset="0"/>
                <a:cs typeface="Arial" panose="020B0604020202020204" pitchFamily="34" charset="0"/>
              </a:rPr>
              <a:t>Acid</a:t>
            </a:r>
            <a:r>
              <a:rPr lang="pt-PT" sz="1200" b="1" dirty="0">
                <a:latin typeface="Arial" panose="020B0604020202020204" pitchFamily="34" charset="0"/>
                <a:cs typeface="Arial" panose="020B0604020202020204" pitchFamily="34" charset="0"/>
              </a:rPr>
              <a:t> </a:t>
            </a:r>
            <a:r>
              <a:rPr lang="pt-PT" sz="1200" b="1" dirty="0" err="1">
                <a:latin typeface="Arial" panose="020B0604020202020204" pitchFamily="34" charset="0"/>
                <a:cs typeface="Arial" panose="020B0604020202020204" pitchFamily="34" charset="0"/>
              </a:rPr>
              <a:t>Delinting</a:t>
            </a:r>
            <a:r>
              <a:rPr lang="pt-PT" sz="1200" b="1"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The advantages of this process in relation to Wet-acid are a great reduction in the amount of sulphuric acid needed, having a great impact in reducing the cost of the process and still in the elimination of the effluent produced in wet-acid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eliminating the existing environmental cost in the wet-acid process. For these reasons, the Diluted Sulphuric Acid method has been the most used worldwide for the process of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cotton seeds for seed treatment, resulting in a lower processing cost and reduced environmental impacts of the operation.</a:t>
            </a:r>
          </a:p>
          <a:p>
            <a:pPr lvl="1" algn="just">
              <a:lnSpc>
                <a:spcPct val="150000"/>
              </a:lnSpc>
              <a:spcBef>
                <a:spcPts val="1200"/>
              </a:spcBef>
              <a:spcAft>
                <a:spcPts val="1200"/>
              </a:spcAft>
            </a:pPr>
            <a:endParaRPr lang="en-GB" sz="1200" dirty="0">
              <a:latin typeface="Arial" panose="020B0604020202020204" pitchFamily="34" charset="0"/>
              <a:cs typeface="Arial" panose="020B0604020202020204" pitchFamily="34" charset="0"/>
            </a:endParaRP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8F14ECB9-F463-48A9-93D7-86CB36A0FD9A}"/>
              </a:ext>
            </a:extLst>
          </p:cNvPr>
          <p:cNvSpPr>
            <a:spLocks noGrp="1"/>
          </p:cNvSpPr>
          <p:nvPr>
            <p:ph type="sldNum" sz="quarter" idx="12"/>
          </p:nvPr>
        </p:nvSpPr>
        <p:spPr/>
        <p:txBody>
          <a:bodyPr/>
          <a:lstStyle/>
          <a:p>
            <a:fld id="{C1D7F914-E4F7-455C-A1CC-52701B4165D2}" type="slidenum">
              <a:rPr lang="en-GB" smtClean="0"/>
              <a:t>36</a:t>
            </a:fld>
            <a:endParaRPr lang="en-GB"/>
          </a:p>
        </p:txBody>
      </p:sp>
    </p:spTree>
    <p:extLst>
      <p:ext uri="{BB962C8B-B14F-4D97-AF65-F5344CB8AC3E}">
        <p14:creationId xmlns:p14="http://schemas.microsoft.com/office/powerpoint/2010/main" val="27709201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Technical solution and feasibility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Delinting process type</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Type of Seed Treatment in the Plant</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Diluted </a:t>
            </a:r>
            <a:r>
              <a:rPr lang="en-GB" sz="1200" dirty="0" err="1">
                <a:latin typeface="Arial" panose="020B0604020202020204" pitchFamily="34" charset="0"/>
                <a:cs typeface="Arial" panose="020B0604020202020204" pitchFamily="34" charset="0"/>
              </a:rPr>
              <a:t>Sulfuric</a:t>
            </a:r>
            <a:r>
              <a:rPr lang="en-GB" sz="1200" dirty="0">
                <a:latin typeface="Arial" panose="020B0604020202020204" pitchFamily="34" charset="0"/>
                <a:cs typeface="Arial" panose="020B0604020202020204" pitchFamily="34" charset="0"/>
              </a:rPr>
              <a:t> Acid Delinting;</a:t>
            </a:r>
          </a:p>
          <a:p>
            <a:pPr lvl="1">
              <a:lnSpc>
                <a:spcPct val="150000"/>
              </a:lnSpc>
              <a:spcBef>
                <a:spcPts val="1200"/>
              </a:spcBef>
              <a:spcAft>
                <a:spcPts val="1200"/>
              </a:spcAft>
              <a:buClr>
                <a:srgbClr val="569DA4"/>
              </a:buClr>
            </a:pPr>
            <a:r>
              <a:rPr lang="en-GB" sz="1200" dirty="0" err="1">
                <a:latin typeface="Arial" panose="020B0604020202020204" pitchFamily="34" charset="0"/>
                <a:cs typeface="Arial" panose="020B0604020202020204" pitchFamily="34" charset="0"/>
              </a:rPr>
              <a:t>Delinted</a:t>
            </a:r>
            <a:r>
              <a:rPr lang="en-GB" sz="1200" dirty="0">
                <a:latin typeface="Arial" panose="020B0604020202020204" pitchFamily="34" charset="0"/>
                <a:cs typeface="Arial" panose="020B0604020202020204" pitchFamily="34" charset="0"/>
              </a:rPr>
              <a:t> Seed Drying;</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Seed Separation and cleaning;</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Chemical Seed Treatment - Neutralization;</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Seed Testing;</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Seed Packaging;</a:t>
            </a:r>
          </a:p>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Equipment Proposals Analysis</a:t>
            </a:r>
          </a:p>
          <a:p>
            <a:pPr marL="685800" lvl="2">
              <a:lnSpc>
                <a:spcPct val="150000"/>
              </a:lnSpc>
              <a:spcBef>
                <a:spcPts val="1200"/>
              </a:spcBef>
              <a:spcAft>
                <a:spcPts val="1200"/>
              </a:spcAft>
            </a:pPr>
            <a:r>
              <a:rPr lang="en-GB" sz="1400" b="1" u="sng" dirty="0">
                <a:solidFill>
                  <a:srgbClr val="569DA4"/>
                </a:solidFill>
                <a:latin typeface="Arial" panose="020B0604020202020204" pitchFamily="34" charset="0"/>
                <a:cs typeface="Arial" panose="020B0604020202020204" pitchFamily="34" charset="0"/>
                <a:hlinkClick r:id="rId2" action="ppaction://hlinkfile"/>
              </a:rPr>
              <a:t>Annexed Excel Document “Equipment Proposal Analysis”</a:t>
            </a:r>
            <a:endParaRPr lang="en-GB" sz="1400" b="1" u="sng" dirty="0">
              <a:solidFill>
                <a:srgbClr val="569DA4"/>
              </a:solidFill>
              <a:latin typeface="Arial" panose="020B0604020202020204" pitchFamily="34" charset="0"/>
              <a:cs typeface="Arial" panose="020B0604020202020204" pitchFamily="34" charset="0"/>
            </a:endParaRPr>
          </a:p>
          <a:p>
            <a:pPr marL="0" indent="0">
              <a:buNone/>
            </a:pPr>
            <a:endParaRPr lang="en-GB" dirty="0"/>
          </a:p>
          <a:p>
            <a:pPr marL="0" indent="0">
              <a:buNone/>
            </a:pPr>
            <a:endParaRPr lang="en-GB" dirty="0"/>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67E210FC-EE2E-4B5F-8C51-5017BD51813C}"/>
              </a:ext>
            </a:extLst>
          </p:cNvPr>
          <p:cNvSpPr>
            <a:spLocks noGrp="1"/>
          </p:cNvSpPr>
          <p:nvPr>
            <p:ph type="sldNum" sz="quarter" idx="12"/>
          </p:nvPr>
        </p:nvSpPr>
        <p:spPr/>
        <p:txBody>
          <a:bodyPr/>
          <a:lstStyle/>
          <a:p>
            <a:fld id="{C1D7F914-E4F7-455C-A1CC-52701B4165D2}" type="slidenum">
              <a:rPr lang="en-GB" smtClean="0"/>
              <a:t>37</a:t>
            </a:fld>
            <a:endParaRPr lang="en-GB"/>
          </a:p>
        </p:txBody>
      </p:sp>
    </p:spTree>
    <p:extLst>
      <p:ext uri="{BB962C8B-B14F-4D97-AF65-F5344CB8AC3E}">
        <p14:creationId xmlns:p14="http://schemas.microsoft.com/office/powerpoint/2010/main" val="20590894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Technical solution and feasibility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Equipment Capacity</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Equipment capacity</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5 or 10TN/H</a:t>
            </a:r>
          </a:p>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To justify the defined capacity</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Logical input and output capacity</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Output/Input Seed Rate: 65%</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graphicFrame>
        <p:nvGraphicFramePr>
          <p:cNvPr id="3" name="Tabela 2"/>
          <p:cNvGraphicFramePr>
            <a:graphicFrameLocks noGrp="1"/>
          </p:cNvGraphicFramePr>
          <p:nvPr>
            <p:extLst>
              <p:ext uri="{D42A27DB-BD31-4B8C-83A1-F6EECF244321}">
                <p14:modId xmlns:p14="http://schemas.microsoft.com/office/powerpoint/2010/main" val="4242625380"/>
              </p:ext>
            </p:extLst>
          </p:nvPr>
        </p:nvGraphicFramePr>
        <p:xfrm>
          <a:off x="809625" y="2834640"/>
          <a:ext cx="10248900" cy="1828800"/>
        </p:xfrm>
        <a:graphic>
          <a:graphicData uri="http://schemas.openxmlformats.org/drawingml/2006/table">
            <a:tbl>
              <a:tblPr/>
              <a:tblGrid>
                <a:gridCol w="1066800">
                  <a:extLst>
                    <a:ext uri="{9D8B030D-6E8A-4147-A177-3AD203B41FA5}">
                      <a16:colId xmlns:a16="http://schemas.microsoft.com/office/drawing/2014/main" val="4201747231"/>
                    </a:ext>
                  </a:extLst>
                </a:gridCol>
                <a:gridCol w="711200">
                  <a:extLst>
                    <a:ext uri="{9D8B030D-6E8A-4147-A177-3AD203B41FA5}">
                      <a16:colId xmlns:a16="http://schemas.microsoft.com/office/drawing/2014/main" val="728068046"/>
                    </a:ext>
                  </a:extLst>
                </a:gridCol>
                <a:gridCol w="774700">
                  <a:extLst>
                    <a:ext uri="{9D8B030D-6E8A-4147-A177-3AD203B41FA5}">
                      <a16:colId xmlns:a16="http://schemas.microsoft.com/office/drawing/2014/main" val="1274990691"/>
                    </a:ext>
                  </a:extLst>
                </a:gridCol>
                <a:gridCol w="901700">
                  <a:extLst>
                    <a:ext uri="{9D8B030D-6E8A-4147-A177-3AD203B41FA5}">
                      <a16:colId xmlns:a16="http://schemas.microsoft.com/office/drawing/2014/main" val="765344929"/>
                    </a:ext>
                  </a:extLst>
                </a:gridCol>
                <a:gridCol w="990600">
                  <a:extLst>
                    <a:ext uri="{9D8B030D-6E8A-4147-A177-3AD203B41FA5}">
                      <a16:colId xmlns:a16="http://schemas.microsoft.com/office/drawing/2014/main" val="1882306673"/>
                    </a:ext>
                  </a:extLst>
                </a:gridCol>
                <a:gridCol w="850900">
                  <a:extLst>
                    <a:ext uri="{9D8B030D-6E8A-4147-A177-3AD203B41FA5}">
                      <a16:colId xmlns:a16="http://schemas.microsoft.com/office/drawing/2014/main" val="2194883015"/>
                    </a:ext>
                  </a:extLst>
                </a:gridCol>
                <a:gridCol w="977900">
                  <a:extLst>
                    <a:ext uri="{9D8B030D-6E8A-4147-A177-3AD203B41FA5}">
                      <a16:colId xmlns:a16="http://schemas.microsoft.com/office/drawing/2014/main" val="4063193982"/>
                    </a:ext>
                  </a:extLst>
                </a:gridCol>
                <a:gridCol w="723900">
                  <a:extLst>
                    <a:ext uri="{9D8B030D-6E8A-4147-A177-3AD203B41FA5}">
                      <a16:colId xmlns:a16="http://schemas.microsoft.com/office/drawing/2014/main" val="2429525639"/>
                    </a:ext>
                  </a:extLst>
                </a:gridCol>
                <a:gridCol w="787400">
                  <a:extLst>
                    <a:ext uri="{9D8B030D-6E8A-4147-A177-3AD203B41FA5}">
                      <a16:colId xmlns:a16="http://schemas.microsoft.com/office/drawing/2014/main" val="2824127794"/>
                    </a:ext>
                  </a:extLst>
                </a:gridCol>
                <a:gridCol w="876300">
                  <a:extLst>
                    <a:ext uri="{9D8B030D-6E8A-4147-A177-3AD203B41FA5}">
                      <a16:colId xmlns:a16="http://schemas.microsoft.com/office/drawing/2014/main" val="406472020"/>
                    </a:ext>
                  </a:extLst>
                </a:gridCol>
                <a:gridCol w="889000">
                  <a:extLst>
                    <a:ext uri="{9D8B030D-6E8A-4147-A177-3AD203B41FA5}">
                      <a16:colId xmlns:a16="http://schemas.microsoft.com/office/drawing/2014/main" val="2659110239"/>
                    </a:ext>
                  </a:extLst>
                </a:gridCol>
                <a:gridCol w="698500">
                  <a:extLst>
                    <a:ext uri="{9D8B030D-6E8A-4147-A177-3AD203B41FA5}">
                      <a16:colId xmlns:a16="http://schemas.microsoft.com/office/drawing/2014/main" val="3320982061"/>
                    </a:ext>
                  </a:extLst>
                </a:gridCol>
              </a:tblGrid>
              <a:tr h="800100">
                <a:tc>
                  <a:txBody>
                    <a:bodyPr/>
                    <a:lstStyle/>
                    <a:p>
                      <a:pPr algn="l" rtl="0" fontAlgn="b"/>
                      <a:r>
                        <a:rPr lang="en-GB" sz="1200" b="1" i="0" u="none" strike="noStrike">
                          <a:solidFill>
                            <a:srgbClr val="FFFFFF"/>
                          </a:solidFill>
                          <a:effectLst/>
                          <a:latin typeface="Arial" panose="020B0604020202020204" pitchFamily="34" charset="0"/>
                        </a:rPr>
                        <a:t>Year/Indicator</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dirty="0" err="1">
                          <a:solidFill>
                            <a:srgbClr val="FFFFFF"/>
                          </a:solidFill>
                          <a:effectLst/>
                          <a:latin typeface="Arial" panose="020B0604020202020204" pitchFamily="34" charset="0"/>
                        </a:rPr>
                        <a:t>Nr</a:t>
                      </a:r>
                      <a:r>
                        <a:rPr lang="en-GB" sz="1200" b="1" i="0" u="none" strike="noStrike" dirty="0">
                          <a:solidFill>
                            <a:srgbClr val="FFFFFF"/>
                          </a:solidFill>
                          <a:effectLst/>
                          <a:latin typeface="Arial" panose="020B0604020202020204" pitchFamily="34" charset="0"/>
                        </a:rPr>
                        <a:t>. Farmers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Haverage area planted (ha)</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Seed per/ha(Kgs)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Cotton Seed Need (output)(MT)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Clean out coeficient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Cotton Seed Need (input)(MT)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Nr.Shifts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Nr. Hours per Shift per week</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Nr. Weeks for processing</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Total Nr.Hours for processing</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MTH capacity need</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371813394"/>
                  </a:ext>
                </a:extLst>
              </a:tr>
              <a:tr h="205740">
                <a:tc>
                  <a:txBody>
                    <a:bodyPr/>
                    <a:lstStyle/>
                    <a:p>
                      <a:pPr algn="l" rtl="0" fontAlgn="b"/>
                      <a:r>
                        <a:rPr lang="en-GB" sz="1200" b="1" i="0" u="none" strike="noStrike">
                          <a:solidFill>
                            <a:srgbClr val="FFFFFF"/>
                          </a:solidFill>
                          <a:effectLst/>
                          <a:latin typeface="Arial" panose="020B0604020202020204" pitchFamily="34" charset="0"/>
                        </a:rPr>
                        <a:t>Year 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5,000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7,692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960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282243373"/>
                  </a:ext>
                </a:extLst>
              </a:tr>
              <a:tr h="205740">
                <a:tc>
                  <a:txBody>
                    <a:bodyPr/>
                    <a:lstStyle/>
                    <a:p>
                      <a:pPr algn="l" rtl="0" fontAlgn="b"/>
                      <a:r>
                        <a:rPr lang="en-GB" sz="1200" b="1" i="0" u="none" strike="noStrike">
                          <a:solidFill>
                            <a:srgbClr val="FFFFFF"/>
                          </a:solidFill>
                          <a:effectLst/>
                          <a:latin typeface="Arial" panose="020B0604020202020204" pitchFamily="34" charset="0"/>
                        </a:rPr>
                        <a:t>Year 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4,500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6,923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720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9.6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967774840"/>
                  </a:ext>
                </a:extLst>
              </a:tr>
              <a:tr h="205740">
                <a:tc>
                  <a:txBody>
                    <a:bodyPr/>
                    <a:lstStyle/>
                    <a:p>
                      <a:pPr algn="l" rtl="0" fontAlgn="b"/>
                      <a:r>
                        <a:rPr lang="en-GB" sz="1200" b="1" i="0" u="none" strike="noStrike">
                          <a:solidFill>
                            <a:srgbClr val="FFFFFF"/>
                          </a:solidFill>
                          <a:effectLst/>
                          <a:latin typeface="Arial" panose="020B0604020202020204" pitchFamily="34" charset="0"/>
                        </a:rPr>
                        <a:t>Year 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17</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4,250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6,538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720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9.1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796437395"/>
                  </a:ext>
                </a:extLst>
              </a:tr>
              <a:tr h="205740">
                <a:tc>
                  <a:txBody>
                    <a:bodyPr/>
                    <a:lstStyle/>
                    <a:p>
                      <a:pPr algn="l" rtl="0" fontAlgn="b"/>
                      <a:r>
                        <a:rPr lang="en-GB" sz="1200" b="1" i="0" u="none" strike="noStrike">
                          <a:solidFill>
                            <a:srgbClr val="FFFFFF"/>
                          </a:solidFill>
                          <a:effectLst/>
                          <a:latin typeface="Arial" panose="020B0604020202020204" pitchFamily="34" charset="0"/>
                        </a:rPr>
                        <a:t>Year 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6,154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720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a:solidFill>
                            <a:srgbClr val="FFFFFF"/>
                          </a:solidFill>
                          <a:effectLst/>
                          <a:latin typeface="Arial" panose="020B0604020202020204" pitchFamily="34" charset="0"/>
                        </a:rPr>
                        <a:t>8.5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254406201"/>
                  </a:ext>
                </a:extLst>
              </a:tr>
              <a:tr h="205740">
                <a:tc>
                  <a:txBody>
                    <a:bodyPr/>
                    <a:lstStyle/>
                    <a:p>
                      <a:pPr algn="l" rtl="0" fontAlgn="b"/>
                      <a:r>
                        <a:rPr lang="en-GB" sz="1200" b="1" i="0" u="none" strike="noStrike">
                          <a:solidFill>
                            <a:srgbClr val="FFFFFF"/>
                          </a:solidFill>
                          <a:effectLst/>
                          <a:latin typeface="Arial" panose="020B0604020202020204" pitchFamily="34" charset="0"/>
                        </a:rPr>
                        <a:t>Year 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250,000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3,750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65%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5,769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48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10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0" i="0" u="none" strike="noStrike">
                          <a:solidFill>
                            <a:srgbClr val="FFFFFF"/>
                          </a:solidFill>
                          <a:effectLst/>
                          <a:latin typeface="Arial" panose="020B0604020202020204" pitchFamily="34" charset="0"/>
                        </a:rPr>
                        <a:t>720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b"/>
                      <a:r>
                        <a:rPr lang="en-GB" sz="1200" b="1" i="0" u="none" strike="noStrike" dirty="0">
                          <a:solidFill>
                            <a:srgbClr val="FFFFFF"/>
                          </a:solidFill>
                          <a:effectLst/>
                          <a:latin typeface="Arial" panose="020B0604020202020204" pitchFamily="34" charset="0"/>
                        </a:rPr>
                        <a:t>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384975455"/>
                  </a:ext>
                </a:extLst>
              </a:tr>
            </a:tbl>
          </a:graphicData>
        </a:graphic>
      </p:graphicFrame>
      <p:sp>
        <p:nvSpPr>
          <p:cNvPr id="4" name="Marcador de Posição do Número do Diapositivo 3">
            <a:extLst>
              <a:ext uri="{FF2B5EF4-FFF2-40B4-BE49-F238E27FC236}">
                <a16:creationId xmlns:a16="http://schemas.microsoft.com/office/drawing/2014/main" id="{E6BA6FAF-8158-4376-902D-0CC43AA13E8B}"/>
              </a:ext>
            </a:extLst>
          </p:cNvPr>
          <p:cNvSpPr>
            <a:spLocks noGrp="1"/>
          </p:cNvSpPr>
          <p:nvPr>
            <p:ph type="sldNum" sz="quarter" idx="12"/>
          </p:nvPr>
        </p:nvSpPr>
        <p:spPr/>
        <p:txBody>
          <a:bodyPr/>
          <a:lstStyle/>
          <a:p>
            <a:fld id="{C1D7F914-E4F7-455C-A1CC-52701B4165D2}" type="slidenum">
              <a:rPr lang="en-GB" smtClean="0"/>
              <a:t>38</a:t>
            </a:fld>
            <a:endParaRPr lang="en-GB"/>
          </a:p>
        </p:txBody>
      </p:sp>
    </p:spTree>
    <p:extLst>
      <p:ext uri="{BB962C8B-B14F-4D97-AF65-F5344CB8AC3E}">
        <p14:creationId xmlns:p14="http://schemas.microsoft.com/office/powerpoint/2010/main" val="25992983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Technical solution and feasibility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Packing Solution and additional relevant components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lnSpc>
                <a:spcPct val="17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Packing</a:t>
            </a:r>
          </a:p>
          <a:p>
            <a:pPr lvl="1">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Sizes and Shapes</a:t>
            </a:r>
          </a:p>
          <a:p>
            <a:pPr lvl="2">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5 to 25 Kg or 0.5Kg to 5 Kg packing lines (2 Options)</a:t>
            </a:r>
          </a:p>
          <a:p>
            <a:pPr lvl="2">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Paper Bag or Woven Bag</a:t>
            </a:r>
          </a:p>
          <a:p>
            <a:pPr lvl="1">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Packaging method</a:t>
            </a:r>
          </a:p>
          <a:p>
            <a:pPr lvl="2">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Delivering Belt Conveyor Packaging</a:t>
            </a:r>
          </a:p>
          <a:p>
            <a:pPr marL="0" indent="0">
              <a:lnSpc>
                <a:spcPct val="17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Additional relevant components</a:t>
            </a:r>
          </a:p>
          <a:p>
            <a:pPr lvl="1">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Seeds Washing</a:t>
            </a:r>
          </a:p>
          <a:p>
            <a:pPr lvl="1">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Seeds drying</a:t>
            </a:r>
          </a:p>
          <a:p>
            <a:pPr lvl="1">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Acid Storage</a:t>
            </a:r>
          </a:p>
          <a:p>
            <a:pPr lvl="1">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Chilled Storage for parent seed</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FDB35034-7FAF-40EC-A0A6-D247376B7F9A}"/>
              </a:ext>
            </a:extLst>
          </p:cNvPr>
          <p:cNvSpPr>
            <a:spLocks noGrp="1"/>
          </p:cNvSpPr>
          <p:nvPr>
            <p:ph type="sldNum" sz="quarter" idx="12"/>
          </p:nvPr>
        </p:nvSpPr>
        <p:spPr/>
        <p:txBody>
          <a:bodyPr/>
          <a:lstStyle/>
          <a:p>
            <a:fld id="{C1D7F914-E4F7-455C-A1CC-52701B4165D2}" type="slidenum">
              <a:rPr lang="en-GB" smtClean="0"/>
              <a:t>39</a:t>
            </a:fld>
            <a:endParaRPr lang="en-GB"/>
          </a:p>
        </p:txBody>
      </p:sp>
    </p:spTree>
    <p:extLst>
      <p:ext uri="{BB962C8B-B14F-4D97-AF65-F5344CB8AC3E}">
        <p14:creationId xmlns:p14="http://schemas.microsoft.com/office/powerpoint/2010/main" val="623557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5919652"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 Brief analysis of the cotton sector</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International</a:t>
            </a:r>
          </a:p>
        </p:txBody>
      </p:sp>
      <p:sp>
        <p:nvSpPr>
          <p:cNvPr id="8" name="CaixaDeTexto 7"/>
          <p:cNvSpPr txBox="1"/>
          <p:nvPr/>
        </p:nvSpPr>
        <p:spPr>
          <a:xfrm>
            <a:off x="1113233" y="775105"/>
            <a:ext cx="2736647" cy="246221"/>
          </a:xfrm>
          <a:prstGeom prst="rect">
            <a:avLst/>
          </a:prstGeom>
          <a:noFill/>
        </p:spPr>
        <p:txBody>
          <a:bodyPr wrap="none" rtlCol="0">
            <a:spAutoFit/>
          </a:bodyPr>
          <a:lstStyle/>
          <a:p>
            <a:r>
              <a:rPr lang="pt-PT" sz="1000" b="1" dirty="0">
                <a:latin typeface="Arial" panose="020B0604020202020204" pitchFamily="34" charset="0"/>
                <a:cs typeface="Arial" panose="020B0604020202020204" pitchFamily="34" charset="0"/>
              </a:rPr>
              <a:t>World Cotton Fiber Production, 2008-2018</a:t>
            </a:r>
            <a:endParaRPr lang="en-GB" sz="1000" dirty="0">
              <a:latin typeface="Arial" panose="020B0604020202020204" pitchFamily="34" charset="0"/>
              <a:cs typeface="Arial" panose="020B0604020202020204" pitchFamily="34" charset="0"/>
            </a:endParaRPr>
          </a:p>
        </p:txBody>
      </p:sp>
      <p:sp>
        <p:nvSpPr>
          <p:cNvPr id="9" name="CaixaDeTexto 8"/>
          <p:cNvSpPr txBox="1"/>
          <p:nvPr/>
        </p:nvSpPr>
        <p:spPr>
          <a:xfrm>
            <a:off x="800098" y="3328941"/>
            <a:ext cx="3329026" cy="461665"/>
          </a:xfrm>
          <a:prstGeom prst="rect">
            <a:avLst/>
          </a:prstGeom>
          <a:noFill/>
        </p:spPr>
        <p:txBody>
          <a:bodyPr wrap="square" rtlCol="0">
            <a:spAutoFit/>
          </a:bodyPr>
          <a:lstStyle/>
          <a:p>
            <a:pPr algn="just"/>
            <a:r>
              <a:rPr lang="pt-PT" sz="800" dirty="0" err="1">
                <a:latin typeface="Arial" panose="020B0604020202020204" pitchFamily="34" charset="0"/>
                <a:cs typeface="Arial" panose="020B0604020202020204" pitchFamily="34" charset="0"/>
              </a:rPr>
              <a:t>Source</a:t>
            </a:r>
            <a:r>
              <a:rPr lang="pt-PT" sz="800" dirty="0">
                <a:latin typeface="Arial" panose="020B0604020202020204" pitchFamily="34" charset="0"/>
                <a:cs typeface="Arial" panose="020B0604020202020204" pitchFamily="34" charset="0"/>
              </a:rPr>
              <a:t>: OECD/FAO (2019), “OECD-FAO </a:t>
            </a:r>
            <a:r>
              <a:rPr lang="pt-PT" sz="800" dirty="0" err="1">
                <a:latin typeface="Arial" panose="020B0604020202020204" pitchFamily="34" charset="0"/>
                <a:cs typeface="Arial" panose="020B0604020202020204" pitchFamily="34" charset="0"/>
              </a:rPr>
              <a:t>Agricultural</a:t>
            </a:r>
            <a:r>
              <a:rPr lang="pt-PT" sz="800" dirty="0">
                <a:latin typeface="Arial" panose="020B0604020202020204" pitchFamily="34" charset="0"/>
                <a:cs typeface="Arial" panose="020B0604020202020204" pitchFamily="34" charset="0"/>
              </a:rPr>
              <a:t> Outlook”, OECD </a:t>
            </a:r>
            <a:r>
              <a:rPr lang="pt-PT" sz="800" dirty="0" err="1">
                <a:latin typeface="Arial" panose="020B0604020202020204" pitchFamily="34" charset="0"/>
                <a:cs typeface="Arial" panose="020B0604020202020204" pitchFamily="34" charset="0"/>
              </a:rPr>
              <a:t>Agriculture</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statistics</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database</a:t>
            </a:r>
            <a:r>
              <a:rPr lang="pt-PT" sz="800" dirty="0">
                <a:latin typeface="Arial" panose="020B0604020202020204" pitchFamily="34" charset="0"/>
                <a:cs typeface="Arial" panose="020B0604020202020204" pitchFamily="34" charset="0"/>
              </a:rPr>
              <a:t>), http://dx.doi.org/10.1787/agr-outl-data-en.</a:t>
            </a:r>
            <a:endParaRPr lang="en-GB" sz="800" dirty="0">
              <a:latin typeface="Arial" panose="020B0604020202020204" pitchFamily="34" charset="0"/>
              <a:cs typeface="Arial" panose="020B0604020202020204" pitchFamily="34" charset="0"/>
            </a:endParaRPr>
          </a:p>
        </p:txBody>
      </p:sp>
      <p:sp>
        <p:nvSpPr>
          <p:cNvPr id="12" name="CaixaDeTexto 11"/>
          <p:cNvSpPr txBox="1"/>
          <p:nvPr/>
        </p:nvSpPr>
        <p:spPr>
          <a:xfrm>
            <a:off x="5034156" y="775105"/>
            <a:ext cx="2924198" cy="246221"/>
          </a:xfrm>
          <a:prstGeom prst="rect">
            <a:avLst/>
          </a:prstGeom>
          <a:noFill/>
        </p:spPr>
        <p:txBody>
          <a:bodyPr wrap="none" rtlCol="0">
            <a:spAutoFit/>
          </a:bodyPr>
          <a:lstStyle/>
          <a:p>
            <a:r>
              <a:rPr lang="en-GB" sz="1000" b="1" dirty="0">
                <a:latin typeface="Arial" panose="020B0604020202020204" pitchFamily="34" charset="0"/>
                <a:cs typeface="Arial" panose="020B0604020202020204" pitchFamily="34" charset="0"/>
              </a:rPr>
              <a:t>Africa´s Cotton Fibre Production</a:t>
            </a:r>
            <a:r>
              <a:rPr lang="pt-PT" sz="1000" b="1" dirty="0">
                <a:latin typeface="Arial" panose="020B0604020202020204" pitchFamily="34" charset="0"/>
                <a:cs typeface="Arial" panose="020B0604020202020204" pitchFamily="34" charset="0"/>
              </a:rPr>
              <a:t>, ~2011-2016</a:t>
            </a:r>
            <a:endParaRPr lang="en-GB" sz="1000" dirty="0">
              <a:latin typeface="Arial" panose="020B0604020202020204" pitchFamily="34" charset="0"/>
              <a:cs typeface="Arial" panose="020B0604020202020204" pitchFamily="34" charset="0"/>
            </a:endParaRPr>
          </a:p>
        </p:txBody>
      </p:sp>
      <p:sp>
        <p:nvSpPr>
          <p:cNvPr id="13" name="CaixaDeTexto 12"/>
          <p:cNvSpPr txBox="1"/>
          <p:nvPr/>
        </p:nvSpPr>
        <p:spPr>
          <a:xfrm>
            <a:off x="5607574" y="3425309"/>
            <a:ext cx="1777361" cy="215444"/>
          </a:xfrm>
          <a:prstGeom prst="rect">
            <a:avLst/>
          </a:prstGeom>
          <a:noFill/>
        </p:spPr>
        <p:txBody>
          <a:bodyPr wrap="square" rtlCol="0">
            <a:spAutoFit/>
          </a:bodyPr>
          <a:lstStyle/>
          <a:p>
            <a:r>
              <a:rPr lang="pt-PT" sz="800" i="1" dirty="0" err="1">
                <a:latin typeface="Arial" panose="020B0604020202020204" pitchFamily="34" charset="0"/>
                <a:cs typeface="Arial" panose="020B0604020202020204" pitchFamily="34" charset="0"/>
              </a:rPr>
              <a:t>Source</a:t>
            </a:r>
            <a:r>
              <a:rPr lang="pt-PT" sz="800" i="1" dirty="0">
                <a:latin typeface="Arial" panose="020B0604020202020204" pitchFamily="34" charset="0"/>
                <a:cs typeface="Arial" panose="020B0604020202020204" pitchFamily="34" charset="0"/>
              </a:rPr>
              <a:t>: </a:t>
            </a:r>
            <a:r>
              <a:rPr lang="pt-PT" sz="800" i="1" dirty="0" err="1">
                <a:latin typeface="Arial" panose="020B0604020202020204" pitchFamily="34" charset="0"/>
                <a:cs typeface="Arial" panose="020B0604020202020204" pitchFamily="34" charset="0"/>
              </a:rPr>
              <a:t>Adapted</a:t>
            </a:r>
            <a:r>
              <a:rPr lang="pt-PT" sz="800" i="1" dirty="0">
                <a:latin typeface="Arial" panose="020B0604020202020204" pitchFamily="34" charset="0"/>
                <a:cs typeface="Arial" panose="020B0604020202020204" pitchFamily="34" charset="0"/>
              </a:rPr>
              <a:t> </a:t>
            </a:r>
            <a:r>
              <a:rPr lang="pt-PT" sz="800" i="1" dirty="0" err="1">
                <a:latin typeface="Arial" panose="020B0604020202020204" pitchFamily="34" charset="0"/>
                <a:cs typeface="Arial" panose="020B0604020202020204" pitchFamily="34" charset="0"/>
              </a:rPr>
              <a:t>from</a:t>
            </a:r>
            <a:r>
              <a:rPr lang="pt-PT" sz="800" i="1" dirty="0">
                <a:latin typeface="Arial" panose="020B0604020202020204" pitchFamily="34" charset="0"/>
                <a:cs typeface="Arial" panose="020B0604020202020204" pitchFamily="34" charset="0"/>
              </a:rPr>
              <a:t> USDA, IAM</a:t>
            </a:r>
            <a:endParaRPr lang="en-GB" sz="800" dirty="0">
              <a:latin typeface="Arial" panose="020B0604020202020204" pitchFamily="34" charset="0"/>
              <a:cs typeface="Arial" panose="020B0604020202020204" pitchFamily="34" charset="0"/>
            </a:endParaRPr>
          </a:p>
        </p:txBody>
      </p:sp>
      <p:sp>
        <p:nvSpPr>
          <p:cNvPr id="16" name="CaixaDeTexto 15"/>
          <p:cNvSpPr txBox="1"/>
          <p:nvPr/>
        </p:nvSpPr>
        <p:spPr>
          <a:xfrm>
            <a:off x="8837659" y="775105"/>
            <a:ext cx="2400016" cy="246221"/>
          </a:xfrm>
          <a:prstGeom prst="rect">
            <a:avLst/>
          </a:prstGeom>
          <a:noFill/>
        </p:spPr>
        <p:txBody>
          <a:bodyPr wrap="none" rtlCol="0">
            <a:spAutoFit/>
          </a:bodyPr>
          <a:lstStyle/>
          <a:p>
            <a:r>
              <a:rPr lang="pt-PT" sz="1000" b="1" dirty="0" err="1">
                <a:latin typeface="Arial" panose="020B0604020202020204" pitchFamily="34" charset="0"/>
                <a:cs typeface="Arial" panose="020B0604020202020204" pitchFamily="34" charset="0"/>
              </a:rPr>
              <a:t>Cotton</a:t>
            </a:r>
            <a:r>
              <a:rPr lang="pt-PT" sz="1000" b="1" dirty="0">
                <a:latin typeface="Arial" panose="020B0604020202020204" pitchFamily="34" charset="0"/>
                <a:cs typeface="Arial" panose="020B0604020202020204" pitchFamily="34" charset="0"/>
              </a:rPr>
              <a:t> </a:t>
            </a:r>
            <a:r>
              <a:rPr lang="pt-PT" sz="1000" b="1" dirty="0" err="1">
                <a:latin typeface="Arial" panose="020B0604020202020204" pitchFamily="34" charset="0"/>
                <a:cs typeface="Arial" panose="020B0604020202020204" pitchFamily="34" charset="0"/>
              </a:rPr>
              <a:t>Fibre</a:t>
            </a:r>
            <a:r>
              <a:rPr lang="pt-PT" sz="1000" b="1" dirty="0">
                <a:latin typeface="Arial" panose="020B0604020202020204" pitchFamily="34" charset="0"/>
                <a:cs typeface="Arial" panose="020B0604020202020204" pitchFamily="34" charset="0"/>
              </a:rPr>
              <a:t> </a:t>
            </a:r>
            <a:r>
              <a:rPr lang="pt-PT" sz="1000" b="1" dirty="0" err="1">
                <a:latin typeface="Arial" panose="020B0604020202020204" pitchFamily="34" charset="0"/>
                <a:cs typeface="Arial" panose="020B0604020202020204" pitchFamily="34" charset="0"/>
              </a:rPr>
              <a:t>Productivity</a:t>
            </a:r>
            <a:r>
              <a:rPr lang="pt-PT" sz="1000" b="1" dirty="0">
                <a:latin typeface="Arial" panose="020B0604020202020204" pitchFamily="34" charset="0"/>
                <a:cs typeface="Arial" panose="020B0604020202020204" pitchFamily="34" charset="0"/>
              </a:rPr>
              <a:t>, 2008-2018</a:t>
            </a:r>
            <a:endParaRPr lang="en-GB" sz="1000" dirty="0">
              <a:latin typeface="Arial" panose="020B0604020202020204" pitchFamily="34" charset="0"/>
              <a:cs typeface="Arial" panose="020B0604020202020204" pitchFamily="34" charset="0"/>
            </a:endParaRPr>
          </a:p>
        </p:txBody>
      </p:sp>
      <p:sp>
        <p:nvSpPr>
          <p:cNvPr id="18" name="CaixaDeTexto 17"/>
          <p:cNvSpPr txBox="1"/>
          <p:nvPr/>
        </p:nvSpPr>
        <p:spPr>
          <a:xfrm>
            <a:off x="1242272" y="3827098"/>
            <a:ext cx="2488182" cy="246221"/>
          </a:xfrm>
          <a:prstGeom prst="rect">
            <a:avLst/>
          </a:prstGeom>
          <a:noFill/>
        </p:spPr>
        <p:txBody>
          <a:bodyPr wrap="none" rtlCol="0">
            <a:spAutoFit/>
          </a:bodyPr>
          <a:lstStyle/>
          <a:p>
            <a:r>
              <a:rPr lang="pt-PT" sz="1000" b="1" dirty="0">
                <a:latin typeface="Arial" panose="020B0604020202020204" pitchFamily="34" charset="0"/>
                <a:cs typeface="Arial" panose="020B0604020202020204" pitchFamily="34" charset="0"/>
              </a:rPr>
              <a:t>Cotton Fiber Consumption, 2008-2018</a:t>
            </a:r>
            <a:endParaRPr lang="en-GB" sz="1000" dirty="0">
              <a:latin typeface="Arial" panose="020B0604020202020204" pitchFamily="34" charset="0"/>
              <a:cs typeface="Arial" panose="020B0604020202020204" pitchFamily="34" charset="0"/>
            </a:endParaRPr>
          </a:p>
        </p:txBody>
      </p:sp>
      <p:sp>
        <p:nvSpPr>
          <p:cNvPr id="19" name="CaixaDeTexto 18"/>
          <p:cNvSpPr txBox="1"/>
          <p:nvPr/>
        </p:nvSpPr>
        <p:spPr>
          <a:xfrm>
            <a:off x="800098" y="6152023"/>
            <a:ext cx="3524252" cy="461665"/>
          </a:xfrm>
          <a:prstGeom prst="rect">
            <a:avLst/>
          </a:prstGeom>
          <a:noFill/>
        </p:spPr>
        <p:txBody>
          <a:bodyPr wrap="square" rtlCol="0">
            <a:spAutoFit/>
          </a:bodyPr>
          <a:lstStyle/>
          <a:p>
            <a:pPr algn="just"/>
            <a:r>
              <a:rPr lang="pt-PT" sz="800" dirty="0" err="1">
                <a:latin typeface="Arial" panose="020B0604020202020204" pitchFamily="34" charset="0"/>
                <a:cs typeface="Arial" panose="020B0604020202020204" pitchFamily="34" charset="0"/>
              </a:rPr>
              <a:t>Source</a:t>
            </a:r>
            <a:r>
              <a:rPr lang="pt-PT" sz="800" dirty="0">
                <a:latin typeface="Arial" panose="020B0604020202020204" pitchFamily="34" charset="0"/>
                <a:cs typeface="Arial" panose="020B0604020202020204" pitchFamily="34" charset="0"/>
              </a:rPr>
              <a:t>: OECD/FAO (2019), “OECD-FAO </a:t>
            </a:r>
            <a:r>
              <a:rPr lang="pt-PT" sz="800" dirty="0" err="1">
                <a:latin typeface="Arial" panose="020B0604020202020204" pitchFamily="34" charset="0"/>
                <a:cs typeface="Arial" panose="020B0604020202020204" pitchFamily="34" charset="0"/>
              </a:rPr>
              <a:t>Agricultural</a:t>
            </a:r>
            <a:r>
              <a:rPr lang="pt-PT" sz="800" dirty="0">
                <a:latin typeface="Arial" panose="020B0604020202020204" pitchFamily="34" charset="0"/>
                <a:cs typeface="Arial" panose="020B0604020202020204" pitchFamily="34" charset="0"/>
              </a:rPr>
              <a:t> Outlook”, OECD </a:t>
            </a:r>
            <a:r>
              <a:rPr lang="pt-PT" sz="800" dirty="0" err="1">
                <a:latin typeface="Arial" panose="020B0604020202020204" pitchFamily="34" charset="0"/>
                <a:cs typeface="Arial" panose="020B0604020202020204" pitchFamily="34" charset="0"/>
              </a:rPr>
              <a:t>Agriculture</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statistics</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database</a:t>
            </a:r>
            <a:r>
              <a:rPr lang="pt-PT" sz="800" dirty="0">
                <a:latin typeface="Arial" panose="020B0604020202020204" pitchFamily="34" charset="0"/>
                <a:cs typeface="Arial" panose="020B0604020202020204" pitchFamily="34" charset="0"/>
              </a:rPr>
              <a:t>), http://dx.doi.org/10.1787/agr-outl-data-en; </a:t>
            </a:r>
            <a:r>
              <a:rPr lang="pt-PT" sz="800" dirty="0" err="1">
                <a:latin typeface="Arial" panose="020B0604020202020204" pitchFamily="34" charset="0"/>
                <a:cs typeface="Arial" panose="020B0604020202020204" pitchFamily="34" charset="0"/>
              </a:rPr>
              <a:t>historical</a:t>
            </a:r>
            <a:r>
              <a:rPr lang="pt-PT" sz="800" dirty="0">
                <a:latin typeface="Arial" panose="020B0604020202020204" pitchFamily="34" charset="0"/>
                <a:cs typeface="Arial" panose="020B0604020202020204" pitchFamily="34" charset="0"/>
              </a:rPr>
              <a:t> data </a:t>
            </a:r>
            <a:r>
              <a:rPr lang="pt-PT" sz="800" dirty="0" err="1">
                <a:latin typeface="Arial" panose="020B0604020202020204" pitchFamily="34" charset="0"/>
                <a:cs typeface="Arial" panose="020B0604020202020204" pitchFamily="34" charset="0"/>
              </a:rPr>
              <a:t>from</a:t>
            </a:r>
            <a:r>
              <a:rPr lang="pt-PT" sz="800" dirty="0">
                <a:latin typeface="Arial" panose="020B0604020202020204" pitchFamily="34" charset="0"/>
                <a:cs typeface="Arial" panose="020B0604020202020204" pitchFamily="34" charset="0"/>
              </a:rPr>
              <a:t> ICAC.</a:t>
            </a:r>
            <a:endParaRPr lang="en-GB" sz="800" dirty="0">
              <a:latin typeface="Arial" panose="020B0604020202020204" pitchFamily="34" charset="0"/>
              <a:cs typeface="Arial" panose="020B0604020202020204" pitchFamily="34" charset="0"/>
            </a:endParaRPr>
          </a:p>
        </p:txBody>
      </p:sp>
      <p:sp>
        <p:nvSpPr>
          <p:cNvPr id="20" name="CaixaDeTexto 19"/>
          <p:cNvSpPr txBox="1"/>
          <p:nvPr/>
        </p:nvSpPr>
        <p:spPr>
          <a:xfrm>
            <a:off x="8863385" y="3194743"/>
            <a:ext cx="2620918" cy="707886"/>
          </a:xfrm>
          <a:prstGeom prst="rect">
            <a:avLst/>
          </a:prstGeom>
          <a:noFill/>
        </p:spPr>
        <p:txBody>
          <a:bodyPr wrap="square" rtlCol="0">
            <a:spAutoFit/>
          </a:bodyPr>
          <a:lstStyle/>
          <a:p>
            <a:pPr algn="just"/>
            <a:r>
              <a:rPr lang="pt-PT" sz="800" dirty="0" err="1">
                <a:latin typeface="Arial" panose="020B0604020202020204" pitchFamily="34" charset="0"/>
                <a:cs typeface="Arial" panose="020B0604020202020204" pitchFamily="34" charset="0"/>
              </a:rPr>
              <a:t>Source</a:t>
            </a:r>
            <a:r>
              <a:rPr lang="pt-PT" sz="800" dirty="0">
                <a:latin typeface="Arial" panose="020B0604020202020204" pitchFamily="34" charset="0"/>
                <a:cs typeface="Arial" panose="020B0604020202020204" pitchFamily="34" charset="0"/>
              </a:rPr>
              <a:t>: OECD/FAO (2019), “OECD-FAO </a:t>
            </a:r>
            <a:r>
              <a:rPr lang="pt-PT" sz="800" dirty="0" err="1">
                <a:latin typeface="Arial" panose="020B0604020202020204" pitchFamily="34" charset="0"/>
                <a:cs typeface="Arial" panose="020B0604020202020204" pitchFamily="34" charset="0"/>
              </a:rPr>
              <a:t>Agricultural</a:t>
            </a:r>
            <a:r>
              <a:rPr lang="pt-PT" sz="800" dirty="0">
                <a:latin typeface="Arial" panose="020B0604020202020204" pitchFamily="34" charset="0"/>
                <a:cs typeface="Arial" panose="020B0604020202020204" pitchFamily="34" charset="0"/>
              </a:rPr>
              <a:t> Outlook”, OECD </a:t>
            </a:r>
            <a:r>
              <a:rPr lang="pt-PT" sz="800" dirty="0" err="1">
                <a:latin typeface="Arial" panose="020B0604020202020204" pitchFamily="34" charset="0"/>
                <a:cs typeface="Arial" panose="020B0604020202020204" pitchFamily="34" charset="0"/>
              </a:rPr>
              <a:t>Agriculture</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statistics</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database</a:t>
            </a:r>
            <a:r>
              <a:rPr lang="pt-PT" sz="800" dirty="0">
                <a:latin typeface="Arial" panose="020B0604020202020204" pitchFamily="34" charset="0"/>
                <a:cs typeface="Arial" panose="020B0604020202020204" pitchFamily="34" charset="0"/>
              </a:rPr>
              <a:t>), http://dx.doi.org/10.1787/agr-outl-data-en; </a:t>
            </a:r>
            <a:r>
              <a:rPr lang="pt-PT" sz="800" dirty="0" err="1">
                <a:latin typeface="Arial" panose="020B0604020202020204" pitchFamily="34" charset="0"/>
                <a:cs typeface="Arial" panose="020B0604020202020204" pitchFamily="34" charset="0"/>
              </a:rPr>
              <a:t>historical</a:t>
            </a:r>
            <a:r>
              <a:rPr lang="pt-PT" sz="800" dirty="0">
                <a:latin typeface="Arial" panose="020B0604020202020204" pitchFamily="34" charset="0"/>
                <a:cs typeface="Arial" panose="020B0604020202020204" pitchFamily="34" charset="0"/>
              </a:rPr>
              <a:t> data </a:t>
            </a:r>
            <a:r>
              <a:rPr lang="pt-PT" sz="800" dirty="0" err="1">
                <a:latin typeface="Arial" panose="020B0604020202020204" pitchFamily="34" charset="0"/>
                <a:cs typeface="Arial" panose="020B0604020202020204" pitchFamily="34" charset="0"/>
              </a:rPr>
              <a:t>from</a:t>
            </a:r>
            <a:r>
              <a:rPr lang="pt-PT" sz="800" dirty="0">
                <a:latin typeface="Arial" panose="020B0604020202020204" pitchFamily="34" charset="0"/>
                <a:cs typeface="Arial" panose="020B0604020202020204" pitchFamily="34" charset="0"/>
              </a:rPr>
              <a:t> ICAC.</a:t>
            </a:r>
            <a:endParaRPr lang="en-GB" sz="800" dirty="0">
              <a:latin typeface="Arial" panose="020B0604020202020204" pitchFamily="34" charset="0"/>
              <a:cs typeface="Arial" panose="020B0604020202020204" pitchFamily="34" charset="0"/>
            </a:endParaRPr>
          </a:p>
          <a:p>
            <a:endParaRPr lang="en-GB" sz="800" dirty="0">
              <a:latin typeface="Arial" panose="020B0604020202020204" pitchFamily="34" charset="0"/>
              <a:cs typeface="Arial" panose="020B0604020202020204" pitchFamily="34" charset="0"/>
            </a:endParaRPr>
          </a:p>
        </p:txBody>
      </p:sp>
      <p:sp>
        <p:nvSpPr>
          <p:cNvPr id="22" name="CaixaDeTexto 21"/>
          <p:cNvSpPr txBox="1"/>
          <p:nvPr/>
        </p:nvSpPr>
        <p:spPr>
          <a:xfrm>
            <a:off x="7084447" y="3827098"/>
            <a:ext cx="1972015" cy="246221"/>
          </a:xfrm>
          <a:prstGeom prst="rect">
            <a:avLst/>
          </a:prstGeom>
          <a:noFill/>
        </p:spPr>
        <p:txBody>
          <a:bodyPr wrap="none" rtlCol="0">
            <a:spAutoFit/>
          </a:bodyPr>
          <a:lstStyle/>
          <a:p>
            <a:r>
              <a:rPr lang="pt-PT" sz="1000" b="1" dirty="0">
                <a:latin typeface="Arial" panose="020B0604020202020204" pitchFamily="34" charset="0"/>
                <a:cs typeface="Arial" panose="020B0604020202020204" pitchFamily="34" charset="0"/>
              </a:rPr>
              <a:t>Cotton Fiber Price, 2008-2018</a:t>
            </a:r>
            <a:endParaRPr lang="en-GB" sz="1000" dirty="0">
              <a:latin typeface="Arial" panose="020B0604020202020204" pitchFamily="34" charset="0"/>
              <a:cs typeface="Arial" panose="020B0604020202020204" pitchFamily="34" charset="0"/>
            </a:endParaRPr>
          </a:p>
        </p:txBody>
      </p:sp>
      <p:sp>
        <p:nvSpPr>
          <p:cNvPr id="23" name="CaixaDeTexto 22"/>
          <p:cNvSpPr txBox="1"/>
          <p:nvPr/>
        </p:nvSpPr>
        <p:spPr>
          <a:xfrm>
            <a:off x="5894336" y="6135354"/>
            <a:ext cx="4595093" cy="338554"/>
          </a:xfrm>
          <a:prstGeom prst="rect">
            <a:avLst/>
          </a:prstGeom>
          <a:noFill/>
        </p:spPr>
        <p:txBody>
          <a:bodyPr wrap="square" rtlCol="0">
            <a:spAutoFit/>
          </a:bodyPr>
          <a:lstStyle/>
          <a:p>
            <a:r>
              <a:rPr lang="pt-PT" sz="800" dirty="0" err="1">
                <a:latin typeface="Arial" panose="020B0604020202020204" pitchFamily="34" charset="0"/>
                <a:cs typeface="Arial" panose="020B0604020202020204" pitchFamily="34" charset="0"/>
              </a:rPr>
              <a:t>Source</a:t>
            </a:r>
            <a:r>
              <a:rPr lang="pt-PT" sz="800" dirty="0">
                <a:latin typeface="Arial" panose="020B0604020202020204" pitchFamily="34" charset="0"/>
                <a:cs typeface="Arial" panose="020B0604020202020204" pitchFamily="34" charset="0"/>
              </a:rPr>
              <a:t>: OECD/FAO (2019), “OECD-FAO </a:t>
            </a:r>
            <a:r>
              <a:rPr lang="pt-PT" sz="800" dirty="0" err="1">
                <a:latin typeface="Arial" panose="020B0604020202020204" pitchFamily="34" charset="0"/>
                <a:cs typeface="Arial" panose="020B0604020202020204" pitchFamily="34" charset="0"/>
              </a:rPr>
              <a:t>Agricultural</a:t>
            </a:r>
            <a:r>
              <a:rPr lang="pt-PT" sz="800" dirty="0">
                <a:latin typeface="Arial" panose="020B0604020202020204" pitchFamily="34" charset="0"/>
                <a:cs typeface="Arial" panose="020B0604020202020204" pitchFamily="34" charset="0"/>
              </a:rPr>
              <a:t> Outlook”, OECD </a:t>
            </a:r>
            <a:r>
              <a:rPr lang="pt-PT" sz="800" dirty="0" err="1">
                <a:latin typeface="Arial" panose="020B0604020202020204" pitchFamily="34" charset="0"/>
                <a:cs typeface="Arial" panose="020B0604020202020204" pitchFamily="34" charset="0"/>
              </a:rPr>
              <a:t>Agriculture</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statistics</a:t>
            </a:r>
            <a:r>
              <a:rPr lang="pt-PT" sz="800" dirty="0">
                <a:latin typeface="Arial" panose="020B0604020202020204" pitchFamily="34" charset="0"/>
                <a:cs typeface="Arial" panose="020B0604020202020204" pitchFamily="34" charset="0"/>
              </a:rPr>
              <a:t> (</a:t>
            </a:r>
            <a:r>
              <a:rPr lang="pt-PT" sz="800" dirty="0" err="1">
                <a:latin typeface="Arial" panose="020B0604020202020204" pitchFamily="34" charset="0"/>
                <a:cs typeface="Arial" panose="020B0604020202020204" pitchFamily="34" charset="0"/>
              </a:rPr>
              <a:t>database</a:t>
            </a:r>
            <a:r>
              <a:rPr lang="pt-PT" sz="800" dirty="0">
                <a:latin typeface="Arial" panose="020B0604020202020204" pitchFamily="34" charset="0"/>
                <a:cs typeface="Arial" panose="020B0604020202020204" pitchFamily="34" charset="0"/>
              </a:rPr>
              <a:t>), http://dx.doi.org/10.1787/agr-outl-data-en; </a:t>
            </a:r>
            <a:r>
              <a:rPr lang="pt-PT" sz="800" dirty="0" err="1">
                <a:latin typeface="Arial" panose="020B0604020202020204" pitchFamily="34" charset="0"/>
                <a:cs typeface="Arial" panose="020B0604020202020204" pitchFamily="34" charset="0"/>
              </a:rPr>
              <a:t>historical</a:t>
            </a:r>
            <a:r>
              <a:rPr lang="pt-PT" sz="800" dirty="0">
                <a:latin typeface="Arial" panose="020B0604020202020204" pitchFamily="34" charset="0"/>
                <a:cs typeface="Arial" panose="020B0604020202020204" pitchFamily="34" charset="0"/>
              </a:rPr>
              <a:t> data </a:t>
            </a:r>
            <a:r>
              <a:rPr lang="pt-PT" sz="800" dirty="0" err="1">
                <a:latin typeface="Arial" panose="020B0604020202020204" pitchFamily="34" charset="0"/>
                <a:cs typeface="Arial" panose="020B0604020202020204" pitchFamily="34" charset="0"/>
              </a:rPr>
              <a:t>from</a:t>
            </a:r>
            <a:r>
              <a:rPr lang="pt-PT" sz="800" dirty="0">
                <a:latin typeface="Arial" panose="020B0604020202020204" pitchFamily="34" charset="0"/>
                <a:cs typeface="Arial" panose="020B0604020202020204" pitchFamily="34" charset="0"/>
              </a:rPr>
              <a:t> ICAC.</a:t>
            </a:r>
            <a:endParaRPr lang="en-GB" sz="800" dirty="0">
              <a:latin typeface="Arial" panose="020B0604020202020204" pitchFamily="34" charset="0"/>
              <a:cs typeface="Arial" panose="020B0604020202020204" pitchFamily="34" charset="0"/>
            </a:endParaRPr>
          </a:p>
        </p:txBody>
      </p:sp>
      <p:graphicFrame>
        <p:nvGraphicFramePr>
          <p:cNvPr id="27" name="Espaço Reservado para Conteúdo 26"/>
          <p:cNvGraphicFramePr>
            <a:graphicFrameLocks noGrp="1"/>
          </p:cNvGraphicFramePr>
          <p:nvPr>
            <p:ph idx="1"/>
            <p:extLst>
              <p:ext uri="{D42A27DB-BD31-4B8C-83A1-F6EECF244321}">
                <p14:modId xmlns:p14="http://schemas.microsoft.com/office/powerpoint/2010/main" val="2170155162"/>
              </p:ext>
            </p:extLst>
          </p:nvPr>
        </p:nvGraphicFramePr>
        <p:xfrm>
          <a:off x="862306" y="1025711"/>
          <a:ext cx="3238500" cy="2270760"/>
        </p:xfrm>
        <a:graphic>
          <a:graphicData uri="http://schemas.openxmlformats.org/drawingml/2006/table">
            <a:tbl>
              <a:tblPr firstRow="1" firstCol="1" bandRow="1"/>
              <a:tblGrid>
                <a:gridCol w="533400">
                  <a:extLst>
                    <a:ext uri="{9D8B030D-6E8A-4147-A177-3AD203B41FA5}">
                      <a16:colId xmlns:a16="http://schemas.microsoft.com/office/drawing/2014/main" val="3924813163"/>
                    </a:ext>
                  </a:extLst>
                </a:gridCol>
                <a:gridCol w="292100">
                  <a:extLst>
                    <a:ext uri="{9D8B030D-6E8A-4147-A177-3AD203B41FA5}">
                      <a16:colId xmlns:a16="http://schemas.microsoft.com/office/drawing/2014/main" val="637262359"/>
                    </a:ext>
                  </a:extLst>
                </a:gridCol>
                <a:gridCol w="330200">
                  <a:extLst>
                    <a:ext uri="{9D8B030D-6E8A-4147-A177-3AD203B41FA5}">
                      <a16:colId xmlns:a16="http://schemas.microsoft.com/office/drawing/2014/main" val="3177863533"/>
                    </a:ext>
                  </a:extLst>
                </a:gridCol>
                <a:gridCol w="393700">
                  <a:extLst>
                    <a:ext uri="{9D8B030D-6E8A-4147-A177-3AD203B41FA5}">
                      <a16:colId xmlns:a16="http://schemas.microsoft.com/office/drawing/2014/main" val="1197542436"/>
                    </a:ext>
                  </a:extLst>
                </a:gridCol>
                <a:gridCol w="469900">
                  <a:extLst>
                    <a:ext uri="{9D8B030D-6E8A-4147-A177-3AD203B41FA5}">
                      <a16:colId xmlns:a16="http://schemas.microsoft.com/office/drawing/2014/main" val="1888007980"/>
                    </a:ext>
                  </a:extLst>
                </a:gridCol>
                <a:gridCol w="330200">
                  <a:extLst>
                    <a:ext uri="{9D8B030D-6E8A-4147-A177-3AD203B41FA5}">
                      <a16:colId xmlns:a16="http://schemas.microsoft.com/office/drawing/2014/main" val="2443125572"/>
                    </a:ext>
                  </a:extLst>
                </a:gridCol>
                <a:gridCol w="596900">
                  <a:extLst>
                    <a:ext uri="{9D8B030D-6E8A-4147-A177-3AD203B41FA5}">
                      <a16:colId xmlns:a16="http://schemas.microsoft.com/office/drawing/2014/main" val="996763744"/>
                    </a:ext>
                  </a:extLst>
                </a:gridCol>
                <a:gridCol w="292100">
                  <a:extLst>
                    <a:ext uri="{9D8B030D-6E8A-4147-A177-3AD203B41FA5}">
                      <a16:colId xmlns:a16="http://schemas.microsoft.com/office/drawing/2014/main" val="2223316793"/>
                    </a:ext>
                  </a:extLst>
                </a:gridCol>
              </a:tblGrid>
              <a:tr h="259080">
                <a:tc>
                  <a:txBody>
                    <a:bodyPr/>
                    <a:lstStyle/>
                    <a:p>
                      <a:pPr algn="l" rtl="0" fontAlgn="ctr"/>
                      <a:r>
                        <a:rPr lang="en-GB" sz="800" b="1" i="0" u="none" strike="noStrike">
                          <a:solidFill>
                            <a:srgbClr val="FFFFFF"/>
                          </a:solidFill>
                          <a:effectLst/>
                          <a:latin typeface="Arial" panose="020B0604020202020204" pitchFamily="34" charset="0"/>
                        </a:rPr>
                        <a:t>Million Tn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India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China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United States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Pakistan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Brazil</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Rest of the World</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Total</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000433643"/>
                  </a:ext>
                </a:extLst>
              </a:tr>
              <a:tr h="182880">
                <a:tc>
                  <a:txBody>
                    <a:bodyPr/>
                    <a:lstStyle/>
                    <a:p>
                      <a:pPr algn="l" rtl="0" fontAlgn="ctr"/>
                      <a:r>
                        <a:rPr lang="en-GB" sz="800" b="1" i="0" u="none" strike="noStrike">
                          <a:solidFill>
                            <a:srgbClr val="FFFFFF"/>
                          </a:solidFill>
                          <a:effectLst/>
                          <a:latin typeface="Arial" panose="020B0604020202020204" pitchFamily="34" charset="0"/>
                        </a:rPr>
                        <a:t>2008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4.93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8.03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2.79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2.01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1.21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4.54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23.5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762426052"/>
                  </a:ext>
                </a:extLst>
              </a:tr>
              <a:tr h="182880">
                <a:tc>
                  <a:txBody>
                    <a:bodyPr/>
                    <a:lstStyle/>
                    <a:p>
                      <a:pPr algn="l" rtl="0" fontAlgn="ctr"/>
                      <a:r>
                        <a:rPr lang="en-GB" sz="800" b="1" i="0" u="none" strike="noStrike">
                          <a:solidFill>
                            <a:srgbClr val="FFFFFF"/>
                          </a:solidFill>
                          <a:effectLst/>
                          <a:latin typeface="Arial" panose="020B0604020202020204" pitchFamily="34" charset="0"/>
                        </a:rPr>
                        <a:t>2009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5.19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6.93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2.65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2.16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1.19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4.18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22.3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625252910"/>
                  </a:ext>
                </a:extLst>
              </a:tr>
              <a:tr h="182880">
                <a:tc>
                  <a:txBody>
                    <a:bodyPr/>
                    <a:lstStyle/>
                    <a:p>
                      <a:pPr algn="l" rtl="0" fontAlgn="ctr"/>
                      <a:r>
                        <a:rPr lang="en-GB" sz="800" b="1" i="0" u="none" strike="noStrike">
                          <a:solidFill>
                            <a:srgbClr val="FFFFFF"/>
                          </a:solidFill>
                          <a:effectLst/>
                          <a:latin typeface="Arial" panose="020B0604020202020204" pitchFamily="34" charset="0"/>
                        </a:rPr>
                        <a:t>2010</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5.87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3.94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1.95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1.96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5.58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25.9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395731125"/>
                  </a:ext>
                </a:extLst>
              </a:tr>
              <a:tr h="182880">
                <a:tc>
                  <a:txBody>
                    <a:bodyPr/>
                    <a:lstStyle/>
                    <a:p>
                      <a:pPr algn="l" rtl="0" fontAlgn="ctr"/>
                      <a:r>
                        <a:rPr lang="en-GB" sz="800" b="1" i="0" u="none" strike="noStrike">
                          <a:solidFill>
                            <a:srgbClr val="FFFFFF"/>
                          </a:solidFill>
                          <a:effectLst/>
                          <a:latin typeface="Arial" panose="020B0604020202020204" pitchFamily="34" charset="0"/>
                        </a:rPr>
                        <a:t>2011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6.24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7.4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3.39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2.31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dirty="0">
                          <a:solidFill>
                            <a:srgbClr val="009999"/>
                          </a:solidFill>
                          <a:effectLst/>
                          <a:latin typeface="Arial" panose="020B0604020202020204" pitchFamily="34" charset="0"/>
                        </a:rPr>
                        <a:t>1.89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6.61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27.9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891221627"/>
                  </a:ext>
                </a:extLst>
              </a:tr>
              <a:tr h="182880">
                <a:tc>
                  <a:txBody>
                    <a:bodyPr/>
                    <a:lstStyle/>
                    <a:p>
                      <a:pPr algn="l" rtl="0" fontAlgn="ctr"/>
                      <a:r>
                        <a:rPr lang="en-GB" sz="800" b="1" i="0" u="none" strike="noStrike">
                          <a:solidFill>
                            <a:srgbClr val="FFFFFF"/>
                          </a:solidFill>
                          <a:effectLst/>
                          <a:latin typeface="Arial" panose="020B0604020202020204" pitchFamily="34" charset="0"/>
                        </a:rPr>
                        <a:t>2012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6.29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7.6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3.77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1.31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6.08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27.1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110448031"/>
                  </a:ext>
                </a:extLst>
              </a:tr>
              <a:tr h="182880">
                <a:tc>
                  <a:txBody>
                    <a:bodyPr/>
                    <a:lstStyle/>
                    <a:p>
                      <a:pPr algn="l" rtl="0" fontAlgn="ctr"/>
                      <a:r>
                        <a:rPr lang="en-GB" sz="800" b="1" i="0" u="none" strike="noStrike">
                          <a:solidFill>
                            <a:srgbClr val="FFFFFF"/>
                          </a:solidFill>
                          <a:effectLst/>
                          <a:latin typeface="Arial" panose="020B0604020202020204" pitchFamily="34" charset="0"/>
                        </a:rPr>
                        <a:t>2013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6.77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2.81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2.08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1.73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5.78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26.2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612399315"/>
                  </a:ext>
                </a:extLst>
              </a:tr>
              <a:tr h="182880">
                <a:tc>
                  <a:txBody>
                    <a:bodyPr/>
                    <a:lstStyle/>
                    <a:p>
                      <a:pPr algn="l" rtl="0" fontAlgn="ctr"/>
                      <a:r>
                        <a:rPr lang="en-GB" sz="800" b="1" i="0" u="none" strike="noStrike">
                          <a:solidFill>
                            <a:srgbClr val="FFFFFF"/>
                          </a:solidFill>
                          <a:effectLst/>
                          <a:latin typeface="Arial" panose="020B0604020202020204" pitchFamily="34" charset="0"/>
                        </a:rPr>
                        <a:t>2014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6.56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3.55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2.31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1.56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5.59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26.2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11517059"/>
                  </a:ext>
                </a:extLst>
              </a:tr>
              <a:tr h="182880">
                <a:tc>
                  <a:txBody>
                    <a:bodyPr/>
                    <a:lstStyle/>
                    <a:p>
                      <a:pPr algn="l" rtl="0" fontAlgn="ctr"/>
                      <a:r>
                        <a:rPr lang="en-GB" sz="800" b="1" i="0" u="none" strike="noStrike">
                          <a:solidFill>
                            <a:srgbClr val="FFFFFF"/>
                          </a:solidFill>
                          <a:effectLst/>
                          <a:latin typeface="Arial" panose="020B0604020202020204" pitchFamily="34" charset="0"/>
                        </a:rPr>
                        <a:t>2015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5.75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2.81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1.54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1.29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4.91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21.5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702195354"/>
                  </a:ext>
                </a:extLst>
              </a:tr>
              <a:tr h="182880">
                <a:tc>
                  <a:txBody>
                    <a:bodyPr/>
                    <a:lstStyle/>
                    <a:p>
                      <a:pPr algn="l" rtl="0" fontAlgn="ctr"/>
                      <a:r>
                        <a:rPr lang="en-GB" sz="800" b="1" i="0" u="none" strike="noStrike">
                          <a:solidFill>
                            <a:srgbClr val="FFFFFF"/>
                          </a:solidFill>
                          <a:effectLst/>
                          <a:latin typeface="Arial" panose="020B0604020202020204" pitchFamily="34" charset="0"/>
                        </a:rPr>
                        <a:t>2016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5.87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3.74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1.66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1.53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23.1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501981701"/>
                  </a:ext>
                </a:extLst>
              </a:tr>
              <a:tr h="182880">
                <a:tc>
                  <a:txBody>
                    <a:bodyPr/>
                    <a:lstStyle/>
                    <a:p>
                      <a:pPr algn="l" rtl="0" fontAlgn="ctr"/>
                      <a:r>
                        <a:rPr lang="en-GB" sz="800" b="1" i="0" u="none" strike="noStrike">
                          <a:solidFill>
                            <a:srgbClr val="FFFFFF"/>
                          </a:solidFill>
                          <a:effectLst/>
                          <a:latin typeface="Arial" panose="020B0604020202020204" pitchFamily="34" charset="0"/>
                        </a:rPr>
                        <a:t>2017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6.35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5.89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4.55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2.01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6.15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26.7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023311293"/>
                  </a:ext>
                </a:extLst>
              </a:tr>
              <a:tr h="182880">
                <a:tc>
                  <a:txBody>
                    <a:bodyPr/>
                    <a:lstStyle/>
                    <a:p>
                      <a:pPr algn="l" rtl="0" fontAlgn="ctr"/>
                      <a:r>
                        <a:rPr lang="en-GB" sz="800" b="1" i="0" u="none" strike="noStrike">
                          <a:solidFill>
                            <a:srgbClr val="FFFFFF"/>
                          </a:solidFill>
                          <a:effectLst/>
                          <a:latin typeface="Arial" panose="020B0604020202020204" pitchFamily="34" charset="0"/>
                        </a:rPr>
                        <a:t>2018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6.05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5.72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4.01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1.75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2.31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6.01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dirty="0">
                          <a:solidFill>
                            <a:srgbClr val="009999"/>
                          </a:solidFill>
                          <a:effectLst/>
                          <a:latin typeface="Arial" panose="020B0604020202020204" pitchFamily="34" charset="0"/>
                        </a:rPr>
                        <a:t>25.8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445946634"/>
                  </a:ext>
                </a:extLst>
              </a:tr>
            </a:tbl>
          </a:graphicData>
        </a:graphic>
      </p:graphicFrame>
      <p:graphicFrame>
        <p:nvGraphicFramePr>
          <p:cNvPr id="28" name="Tabela 27"/>
          <p:cNvGraphicFramePr>
            <a:graphicFrameLocks noGrp="1"/>
          </p:cNvGraphicFramePr>
          <p:nvPr>
            <p:extLst>
              <p:ext uri="{D42A27DB-BD31-4B8C-83A1-F6EECF244321}">
                <p14:modId xmlns:p14="http://schemas.microsoft.com/office/powerpoint/2010/main" val="1426349254"/>
              </p:ext>
            </p:extLst>
          </p:nvPr>
        </p:nvGraphicFramePr>
        <p:xfrm>
          <a:off x="5321503" y="1054608"/>
          <a:ext cx="2393747" cy="2297532"/>
        </p:xfrm>
        <a:graphic>
          <a:graphicData uri="http://schemas.openxmlformats.org/drawingml/2006/table">
            <a:tbl>
              <a:tblPr firstRow="1" firstCol="1" bandRow="1"/>
              <a:tblGrid>
                <a:gridCol w="802229">
                  <a:extLst>
                    <a:ext uri="{9D8B030D-6E8A-4147-A177-3AD203B41FA5}">
                      <a16:colId xmlns:a16="http://schemas.microsoft.com/office/drawing/2014/main" val="2946622956"/>
                    </a:ext>
                  </a:extLst>
                </a:gridCol>
                <a:gridCol w="918681">
                  <a:extLst>
                    <a:ext uri="{9D8B030D-6E8A-4147-A177-3AD203B41FA5}">
                      <a16:colId xmlns:a16="http://schemas.microsoft.com/office/drawing/2014/main" val="3569044060"/>
                    </a:ext>
                  </a:extLst>
                </a:gridCol>
                <a:gridCol w="672837">
                  <a:extLst>
                    <a:ext uri="{9D8B030D-6E8A-4147-A177-3AD203B41FA5}">
                      <a16:colId xmlns:a16="http://schemas.microsoft.com/office/drawing/2014/main" val="1820654064"/>
                    </a:ext>
                  </a:extLst>
                </a:gridCol>
              </a:tblGrid>
              <a:tr h="228255">
                <a:tc>
                  <a:txBody>
                    <a:bodyPr/>
                    <a:lstStyle/>
                    <a:p>
                      <a:pPr algn="l" rtl="0" fontAlgn="ctr"/>
                      <a:r>
                        <a:rPr lang="en-GB" sz="800" b="1" i="0" u="none" strike="noStrike" dirty="0">
                          <a:solidFill>
                            <a:srgbClr val="FFFFFF"/>
                          </a:solidFill>
                          <a:effectLst/>
                          <a:latin typeface="Arial" panose="020B0604020202020204" pitchFamily="34" charset="0"/>
                        </a:rPr>
                        <a:t>Country</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Fiber Production (‘000 Tn)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 of African Production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3329868144"/>
                  </a:ext>
                </a:extLst>
              </a:tr>
              <a:tr h="141924">
                <a:tc>
                  <a:txBody>
                    <a:bodyPr/>
                    <a:lstStyle/>
                    <a:p>
                      <a:pPr algn="l" rtl="0" fontAlgn="ctr"/>
                      <a:r>
                        <a:rPr lang="en-GB" sz="800" b="1" i="0" u="none" strike="noStrike" dirty="0">
                          <a:solidFill>
                            <a:srgbClr val="FFFFFF"/>
                          </a:solidFill>
                          <a:effectLst/>
                          <a:latin typeface="Arial" panose="020B0604020202020204" pitchFamily="34" charset="0"/>
                        </a:rPr>
                        <a:t>Burkina Faso</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255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213693055"/>
                  </a:ext>
                </a:extLst>
              </a:tr>
              <a:tr h="141924">
                <a:tc>
                  <a:txBody>
                    <a:bodyPr/>
                    <a:lstStyle/>
                    <a:p>
                      <a:pPr algn="l" rtl="0" fontAlgn="ctr"/>
                      <a:r>
                        <a:rPr lang="en-GB" sz="800" b="1" i="0" u="none" strike="noStrike">
                          <a:solidFill>
                            <a:srgbClr val="FFFFFF"/>
                          </a:solidFill>
                          <a:effectLst/>
                          <a:latin typeface="Arial" panose="020B0604020202020204" pitchFamily="34" charset="0"/>
                        </a:rPr>
                        <a:t>Mali</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212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14.1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587223078"/>
                  </a:ext>
                </a:extLst>
              </a:tr>
              <a:tr h="141924">
                <a:tc>
                  <a:txBody>
                    <a:bodyPr/>
                    <a:lstStyle/>
                    <a:p>
                      <a:pPr algn="l" rtl="0" fontAlgn="ctr"/>
                      <a:r>
                        <a:rPr lang="en-GB" sz="800" b="1" i="0" u="none" strike="noStrike">
                          <a:solidFill>
                            <a:srgbClr val="FFFFFF"/>
                          </a:solidFill>
                          <a:effectLst/>
                          <a:latin typeface="Arial" panose="020B0604020202020204" pitchFamily="34" charset="0"/>
                        </a:rPr>
                        <a:t>Ivort Coast</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150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788410637"/>
                  </a:ext>
                </a:extLst>
              </a:tr>
              <a:tr h="141924">
                <a:tc>
                  <a:txBody>
                    <a:bodyPr/>
                    <a:lstStyle/>
                    <a:p>
                      <a:pPr algn="l" rtl="0" fontAlgn="ctr"/>
                      <a:r>
                        <a:rPr lang="en-GB" sz="800" b="1" i="0" u="none" strike="noStrike" dirty="0">
                          <a:solidFill>
                            <a:srgbClr val="FFFFFF"/>
                          </a:solidFill>
                          <a:effectLst/>
                          <a:latin typeface="Arial" panose="020B0604020202020204" pitchFamily="34" charset="0"/>
                        </a:rPr>
                        <a:t>Benin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128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8.5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032884711"/>
                  </a:ext>
                </a:extLst>
              </a:tr>
              <a:tr h="141924">
                <a:tc>
                  <a:txBody>
                    <a:bodyPr/>
                    <a:lstStyle/>
                    <a:p>
                      <a:pPr algn="l" rtl="0" fontAlgn="ctr"/>
                      <a:r>
                        <a:rPr lang="en-GB" sz="800" b="1" i="0" u="none" strike="noStrike">
                          <a:solidFill>
                            <a:srgbClr val="FFFFFF"/>
                          </a:solidFill>
                          <a:effectLst/>
                          <a:latin typeface="Arial" panose="020B0604020202020204" pitchFamily="34" charset="0"/>
                        </a:rPr>
                        <a:t>Cameroon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102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858655116"/>
                  </a:ext>
                </a:extLst>
              </a:tr>
              <a:tr h="141924">
                <a:tc>
                  <a:txBody>
                    <a:bodyPr/>
                    <a:lstStyle/>
                    <a:p>
                      <a:pPr algn="l" rtl="0" fontAlgn="ctr"/>
                      <a:r>
                        <a:rPr lang="en-GB" sz="800" b="1" i="0" u="none" strike="noStrike">
                          <a:solidFill>
                            <a:srgbClr val="FFFFFF"/>
                          </a:solidFill>
                          <a:effectLst/>
                          <a:latin typeface="Arial" panose="020B0604020202020204" pitchFamily="34" charset="0"/>
                        </a:rPr>
                        <a:t>Egypt</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98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141395673"/>
                  </a:ext>
                </a:extLst>
              </a:tr>
              <a:tr h="141924">
                <a:tc>
                  <a:txBody>
                    <a:bodyPr/>
                    <a:lstStyle/>
                    <a:p>
                      <a:pPr algn="l" rtl="0" fontAlgn="ctr"/>
                      <a:r>
                        <a:rPr lang="en-GB" sz="800" b="1" i="0" u="none" strike="noStrike">
                          <a:solidFill>
                            <a:srgbClr val="FFFFFF"/>
                          </a:solidFill>
                          <a:effectLst/>
                          <a:latin typeface="Arial" panose="020B0604020202020204" pitchFamily="34" charset="0"/>
                        </a:rPr>
                        <a:t>Tanzania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73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742498804"/>
                  </a:ext>
                </a:extLst>
              </a:tr>
              <a:tr h="141924">
                <a:tc>
                  <a:txBody>
                    <a:bodyPr/>
                    <a:lstStyle/>
                    <a:p>
                      <a:pPr algn="l" rtl="0" fontAlgn="ctr"/>
                      <a:r>
                        <a:rPr lang="en-GB" sz="800" b="1" i="0" u="none" strike="noStrike">
                          <a:solidFill>
                            <a:srgbClr val="FFFFFF"/>
                          </a:solidFill>
                          <a:effectLst/>
                          <a:latin typeface="Arial" panose="020B0604020202020204" pitchFamily="34" charset="0"/>
                        </a:rPr>
                        <a:t>Zimbabwe</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58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711869052"/>
                  </a:ext>
                </a:extLst>
              </a:tr>
              <a:tr h="141924">
                <a:tc>
                  <a:txBody>
                    <a:bodyPr/>
                    <a:lstStyle/>
                    <a:p>
                      <a:pPr algn="l" rtl="0" fontAlgn="ctr"/>
                      <a:r>
                        <a:rPr lang="en-GB" sz="800" b="1" i="0" u="none" strike="noStrike">
                          <a:solidFill>
                            <a:srgbClr val="FFFFFF"/>
                          </a:solidFill>
                          <a:effectLst/>
                          <a:latin typeface="Arial" panose="020B0604020202020204" pitchFamily="34" charset="0"/>
                        </a:rPr>
                        <a:t>Nigeria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57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25767230"/>
                  </a:ext>
                </a:extLst>
              </a:tr>
              <a:tr h="141924">
                <a:tc>
                  <a:txBody>
                    <a:bodyPr/>
                    <a:lstStyle/>
                    <a:p>
                      <a:pPr algn="l" rtl="0" fontAlgn="ctr"/>
                      <a:r>
                        <a:rPr lang="en-GB" sz="800" b="1" i="0" u="none" strike="noStrike">
                          <a:solidFill>
                            <a:srgbClr val="FFFFFF"/>
                          </a:solidFill>
                          <a:effectLst/>
                          <a:latin typeface="Arial" panose="020B0604020202020204" pitchFamily="34" charset="0"/>
                        </a:rPr>
                        <a:t>Zambia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53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602277394"/>
                  </a:ext>
                </a:extLst>
              </a:tr>
              <a:tr h="141924">
                <a:tc>
                  <a:txBody>
                    <a:bodyPr/>
                    <a:lstStyle/>
                    <a:p>
                      <a:pPr algn="l" rtl="0" fontAlgn="ctr"/>
                      <a:r>
                        <a:rPr lang="en-GB" sz="800" b="1" i="0" u="none" strike="noStrike">
                          <a:solidFill>
                            <a:srgbClr val="FFFFFF"/>
                          </a:solidFill>
                          <a:effectLst/>
                          <a:latin typeface="Arial" panose="020B0604020202020204" pitchFamily="34" charset="0"/>
                        </a:rPr>
                        <a:t>Chad</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49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014693488"/>
                  </a:ext>
                </a:extLst>
              </a:tr>
              <a:tr h="201060">
                <a:tc>
                  <a:txBody>
                    <a:bodyPr/>
                    <a:lstStyle/>
                    <a:p>
                      <a:pPr algn="l" rtl="0" fontAlgn="ctr"/>
                      <a:r>
                        <a:rPr lang="en-GB" sz="800" b="1" i="0" u="none" strike="noStrike">
                          <a:solidFill>
                            <a:srgbClr val="FFFFFF"/>
                          </a:solidFill>
                          <a:effectLst/>
                          <a:latin typeface="Arial" panose="020B0604020202020204" pitchFamily="34" charset="0"/>
                        </a:rPr>
                        <a:t>Other Countries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dirty="0">
                          <a:solidFill>
                            <a:srgbClr val="009999"/>
                          </a:solidFill>
                          <a:effectLst/>
                          <a:latin typeface="Arial" panose="020B0604020202020204" pitchFamily="34" charset="0"/>
                        </a:rPr>
                        <a:t>268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dirty="0">
                          <a:solidFill>
                            <a:srgbClr val="009999"/>
                          </a:solidFill>
                          <a:effectLst/>
                          <a:latin typeface="Arial" panose="020B0604020202020204" pitchFamily="34" charset="0"/>
                        </a:rPr>
                        <a:t>17.8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261677836"/>
                  </a:ext>
                </a:extLst>
              </a:tr>
              <a:tr h="141924">
                <a:tc>
                  <a:txBody>
                    <a:bodyPr/>
                    <a:lstStyle/>
                    <a:p>
                      <a:pPr algn="l" rtl="0" fontAlgn="ctr"/>
                      <a:r>
                        <a:rPr lang="en-GB" sz="800" b="1" i="0" u="none" strike="noStrike">
                          <a:solidFill>
                            <a:srgbClr val="FFFFFF"/>
                          </a:solidFill>
                          <a:effectLst/>
                          <a:latin typeface="Arial" panose="020B0604020202020204" pitchFamily="34" charset="0"/>
                        </a:rPr>
                        <a:t>(Mozambique)</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-30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dirty="0">
                          <a:solidFill>
                            <a:srgbClr val="009999"/>
                          </a:solidFill>
                          <a:effectLst/>
                          <a:latin typeface="Arial" panose="020B0604020202020204" pitchFamily="34" charset="0"/>
                        </a:rPr>
                        <a:t>-1.9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678226999"/>
                  </a:ext>
                </a:extLst>
              </a:tr>
              <a:tr h="141924">
                <a:tc>
                  <a:txBody>
                    <a:bodyPr/>
                    <a:lstStyle/>
                    <a:p>
                      <a:pPr algn="l" rtl="0" fontAlgn="ctr"/>
                      <a:r>
                        <a:rPr lang="en-GB" sz="800" b="1" i="0" u="none" strike="noStrike">
                          <a:solidFill>
                            <a:srgbClr val="FFFFFF"/>
                          </a:solidFill>
                          <a:effectLst/>
                          <a:latin typeface="Arial" panose="020B0604020202020204" pitchFamily="34" charset="0"/>
                        </a:rPr>
                        <a:t>TOTAL</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1,502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dirty="0">
                          <a:solidFill>
                            <a:srgbClr val="009999"/>
                          </a:solidFill>
                          <a:effectLst/>
                          <a:latin typeface="Arial" panose="020B0604020202020204" pitchFamily="34" charset="0"/>
                        </a:rPr>
                        <a:t>100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125907102"/>
                  </a:ext>
                </a:extLst>
              </a:tr>
            </a:tbl>
          </a:graphicData>
        </a:graphic>
      </p:graphicFrame>
      <p:graphicFrame>
        <p:nvGraphicFramePr>
          <p:cNvPr id="29" name="Tabela 28"/>
          <p:cNvGraphicFramePr>
            <a:graphicFrameLocks noGrp="1"/>
          </p:cNvGraphicFramePr>
          <p:nvPr>
            <p:extLst>
              <p:ext uri="{D42A27DB-BD31-4B8C-83A1-F6EECF244321}">
                <p14:modId xmlns:p14="http://schemas.microsoft.com/office/powerpoint/2010/main" val="1923067963"/>
              </p:ext>
            </p:extLst>
          </p:nvPr>
        </p:nvGraphicFramePr>
        <p:xfrm>
          <a:off x="8889111" y="1124358"/>
          <a:ext cx="2569466" cy="2025500"/>
        </p:xfrm>
        <a:graphic>
          <a:graphicData uri="http://schemas.openxmlformats.org/drawingml/2006/table">
            <a:tbl>
              <a:tblPr firstRow="1" firstCol="1" bandRow="1"/>
              <a:tblGrid>
                <a:gridCol w="423378">
                  <a:extLst>
                    <a:ext uri="{9D8B030D-6E8A-4147-A177-3AD203B41FA5}">
                      <a16:colId xmlns:a16="http://schemas.microsoft.com/office/drawing/2014/main" val="879273164"/>
                    </a:ext>
                  </a:extLst>
                </a:gridCol>
                <a:gridCol w="423378">
                  <a:extLst>
                    <a:ext uri="{9D8B030D-6E8A-4147-A177-3AD203B41FA5}">
                      <a16:colId xmlns:a16="http://schemas.microsoft.com/office/drawing/2014/main" val="2875014162"/>
                    </a:ext>
                  </a:extLst>
                </a:gridCol>
                <a:gridCol w="364981">
                  <a:extLst>
                    <a:ext uri="{9D8B030D-6E8A-4147-A177-3AD203B41FA5}">
                      <a16:colId xmlns:a16="http://schemas.microsoft.com/office/drawing/2014/main" val="509221617"/>
                    </a:ext>
                  </a:extLst>
                </a:gridCol>
                <a:gridCol w="510973">
                  <a:extLst>
                    <a:ext uri="{9D8B030D-6E8A-4147-A177-3AD203B41FA5}">
                      <a16:colId xmlns:a16="http://schemas.microsoft.com/office/drawing/2014/main" val="2814189655"/>
                    </a:ext>
                  </a:extLst>
                </a:gridCol>
                <a:gridCol w="423378">
                  <a:extLst>
                    <a:ext uri="{9D8B030D-6E8A-4147-A177-3AD203B41FA5}">
                      <a16:colId xmlns:a16="http://schemas.microsoft.com/office/drawing/2014/main" val="3224455085"/>
                    </a:ext>
                  </a:extLst>
                </a:gridCol>
                <a:gridCol w="423378">
                  <a:extLst>
                    <a:ext uri="{9D8B030D-6E8A-4147-A177-3AD203B41FA5}">
                      <a16:colId xmlns:a16="http://schemas.microsoft.com/office/drawing/2014/main" val="1988657137"/>
                    </a:ext>
                  </a:extLst>
                </a:gridCol>
              </a:tblGrid>
              <a:tr h="432920">
                <a:tc>
                  <a:txBody>
                    <a:bodyPr/>
                    <a:lstStyle/>
                    <a:p>
                      <a:pPr algn="ctr" rtl="0" fontAlgn="ctr"/>
                      <a:r>
                        <a:rPr lang="en-GB" sz="900" b="1" i="0" u="none" strike="noStrike">
                          <a:solidFill>
                            <a:srgbClr val="FFFFFF"/>
                          </a:solidFill>
                          <a:effectLst/>
                          <a:latin typeface="Arial" panose="020B0604020202020204" pitchFamily="34" charset="0"/>
                        </a:rPr>
                        <a:t>Tn/Ha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China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India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United States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Brazil</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World</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779545821"/>
                  </a:ext>
                </a:extLst>
              </a:tr>
              <a:tr h="137387">
                <a:tc>
                  <a:txBody>
                    <a:bodyPr/>
                    <a:lstStyle/>
                    <a:p>
                      <a:pPr algn="ctr" rtl="0" fontAlgn="ctr"/>
                      <a:r>
                        <a:rPr lang="en-GB" sz="900" b="1" i="0" u="none" strike="noStrike">
                          <a:solidFill>
                            <a:srgbClr val="FFFFFF"/>
                          </a:solidFill>
                          <a:effectLst/>
                          <a:latin typeface="Arial" panose="020B0604020202020204" pitchFamily="34" charset="0"/>
                        </a:rPr>
                        <a:t>2008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1.31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1.44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0.79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214920993"/>
                  </a:ext>
                </a:extLst>
              </a:tr>
              <a:tr h="137387">
                <a:tc>
                  <a:txBody>
                    <a:bodyPr/>
                    <a:lstStyle/>
                    <a:p>
                      <a:pPr algn="ctr" rtl="0" fontAlgn="ctr"/>
                      <a:r>
                        <a:rPr lang="en-GB" sz="900" b="1" i="0" u="none" strike="noStrike">
                          <a:solidFill>
                            <a:srgbClr val="FFFFFF"/>
                          </a:solidFill>
                          <a:effectLst/>
                          <a:latin typeface="Arial" panose="020B0604020202020204" pitchFamily="34" charset="0"/>
                        </a:rPr>
                        <a:t>2009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0.87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1.43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0.75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483821177"/>
                  </a:ext>
                </a:extLst>
              </a:tr>
              <a:tr h="137387">
                <a:tc>
                  <a:txBody>
                    <a:bodyPr/>
                    <a:lstStyle/>
                    <a:p>
                      <a:pPr algn="ctr" rtl="0" fontAlgn="ctr"/>
                      <a:r>
                        <a:rPr lang="en-GB" sz="900" b="1" i="0" u="none" strike="noStrike">
                          <a:solidFill>
                            <a:srgbClr val="FFFFFF"/>
                          </a:solidFill>
                          <a:effectLst/>
                          <a:latin typeface="Arial" panose="020B0604020202020204" pitchFamily="34" charset="0"/>
                        </a:rPr>
                        <a:t>2010</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1.25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0.77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114272104"/>
                  </a:ext>
                </a:extLst>
              </a:tr>
              <a:tr h="137387">
                <a:tc>
                  <a:txBody>
                    <a:bodyPr/>
                    <a:lstStyle/>
                    <a:p>
                      <a:pPr algn="ctr" rtl="0" fontAlgn="ctr"/>
                      <a:r>
                        <a:rPr lang="en-GB" sz="900" b="1" i="0" u="none" strike="noStrike">
                          <a:solidFill>
                            <a:srgbClr val="FFFFFF"/>
                          </a:solidFill>
                          <a:effectLst/>
                          <a:latin typeface="Arial" panose="020B0604020202020204" pitchFamily="34" charset="0"/>
                        </a:rPr>
                        <a:t>2011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1.38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0.89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1.36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0.78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182428543"/>
                  </a:ext>
                </a:extLst>
              </a:tr>
              <a:tr h="137387">
                <a:tc>
                  <a:txBody>
                    <a:bodyPr/>
                    <a:lstStyle/>
                    <a:p>
                      <a:pPr algn="ctr" rtl="0" fontAlgn="ctr"/>
                      <a:r>
                        <a:rPr lang="en-GB" sz="900" b="1" i="0" u="none" strike="noStrike">
                          <a:solidFill>
                            <a:srgbClr val="FFFFFF"/>
                          </a:solidFill>
                          <a:effectLst/>
                          <a:latin typeface="Arial" panose="020B0604020202020204" pitchFamily="34" charset="0"/>
                        </a:rPr>
                        <a:t>2012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1.56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1.47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377684732"/>
                  </a:ext>
                </a:extLst>
              </a:tr>
              <a:tr h="137387">
                <a:tc>
                  <a:txBody>
                    <a:bodyPr/>
                    <a:lstStyle/>
                    <a:p>
                      <a:pPr algn="ctr" rtl="0" fontAlgn="ctr"/>
                      <a:r>
                        <a:rPr lang="en-GB" sz="900" b="1" i="0" u="none" strike="noStrike">
                          <a:solidFill>
                            <a:srgbClr val="FFFFFF"/>
                          </a:solidFill>
                          <a:effectLst/>
                          <a:latin typeface="Arial" panose="020B0604020202020204" pitchFamily="34" charset="0"/>
                        </a:rPr>
                        <a:t>2013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1.46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1.55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320206541"/>
                  </a:ext>
                </a:extLst>
              </a:tr>
              <a:tr h="137387">
                <a:tc>
                  <a:txBody>
                    <a:bodyPr/>
                    <a:lstStyle/>
                    <a:p>
                      <a:pPr algn="ctr" rtl="0" fontAlgn="ctr"/>
                      <a:r>
                        <a:rPr lang="en-GB" sz="900" b="1" i="0" u="none" strike="noStrike">
                          <a:solidFill>
                            <a:srgbClr val="FFFFFF"/>
                          </a:solidFill>
                          <a:effectLst/>
                          <a:latin typeface="Arial" panose="020B0604020202020204" pitchFamily="34" charset="0"/>
                        </a:rPr>
                        <a:t>2014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1.54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0.77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809528831"/>
                  </a:ext>
                </a:extLst>
              </a:tr>
              <a:tr h="137387">
                <a:tc>
                  <a:txBody>
                    <a:bodyPr/>
                    <a:lstStyle/>
                    <a:p>
                      <a:pPr algn="ctr" rtl="0" fontAlgn="ctr"/>
                      <a:r>
                        <a:rPr lang="en-GB" sz="900" b="1" i="0" u="none" strike="noStrike">
                          <a:solidFill>
                            <a:srgbClr val="FFFFFF"/>
                          </a:solidFill>
                          <a:effectLst/>
                          <a:latin typeface="Arial" panose="020B0604020202020204" pitchFamily="34" charset="0"/>
                        </a:rPr>
                        <a:t>2015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1.52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0.48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0.86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1.35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526064195"/>
                  </a:ext>
                </a:extLst>
              </a:tr>
              <a:tr h="137387">
                <a:tc>
                  <a:txBody>
                    <a:bodyPr/>
                    <a:lstStyle/>
                    <a:p>
                      <a:pPr algn="ctr" rtl="0" fontAlgn="ctr"/>
                      <a:r>
                        <a:rPr lang="en-GB" sz="900" b="1" i="0" u="none" strike="noStrike">
                          <a:solidFill>
                            <a:srgbClr val="FFFFFF"/>
                          </a:solidFill>
                          <a:effectLst/>
                          <a:latin typeface="Arial" panose="020B0604020202020204" pitchFamily="34" charset="0"/>
                        </a:rPr>
                        <a:t>2016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1.58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1.63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0.77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660226344"/>
                  </a:ext>
                </a:extLst>
              </a:tr>
              <a:tr h="137387">
                <a:tc>
                  <a:txBody>
                    <a:bodyPr/>
                    <a:lstStyle/>
                    <a:p>
                      <a:pPr algn="ctr" rtl="0" fontAlgn="ctr"/>
                      <a:r>
                        <a:rPr lang="en-GB" sz="900" b="1" i="0" u="none" strike="noStrike">
                          <a:solidFill>
                            <a:srgbClr val="FFFFFF"/>
                          </a:solidFill>
                          <a:effectLst/>
                          <a:latin typeface="Arial" panose="020B0604020202020204" pitchFamily="34" charset="0"/>
                        </a:rPr>
                        <a:t>2017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1.76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0.52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1.71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0.81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839617784"/>
                  </a:ext>
                </a:extLst>
              </a:tr>
              <a:tr h="137387">
                <a:tc>
                  <a:txBody>
                    <a:bodyPr/>
                    <a:lstStyle/>
                    <a:p>
                      <a:pPr algn="ctr" rtl="0" fontAlgn="ctr"/>
                      <a:r>
                        <a:rPr lang="en-GB" sz="900" b="1" i="0" u="none" strike="noStrike">
                          <a:solidFill>
                            <a:srgbClr val="FFFFFF"/>
                          </a:solidFill>
                          <a:effectLst/>
                          <a:latin typeface="Arial" panose="020B0604020202020204" pitchFamily="34" charset="0"/>
                        </a:rPr>
                        <a:t>2018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009999"/>
                          </a:solidFill>
                          <a:effectLst/>
                          <a:latin typeface="Arial" panose="020B0604020202020204" pitchFamily="34" charset="0"/>
                        </a:rPr>
                        <a:t>1.7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0.49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0.91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a:solidFill>
                            <a:srgbClr val="009999"/>
                          </a:solidFill>
                          <a:effectLst/>
                          <a:latin typeface="Arial" panose="020B0604020202020204" pitchFamily="34" charset="0"/>
                        </a:rPr>
                        <a:t>1.71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0" i="0" u="none" strike="noStrike" dirty="0">
                          <a:solidFill>
                            <a:srgbClr val="009999"/>
                          </a:solidFill>
                          <a:effectLst/>
                          <a:latin typeface="Arial" panose="020B0604020202020204" pitchFamily="34" charset="0"/>
                        </a:rPr>
                        <a:t>0.78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798815047"/>
                  </a:ext>
                </a:extLst>
              </a:tr>
            </a:tbl>
          </a:graphicData>
        </a:graphic>
      </p:graphicFrame>
      <p:graphicFrame>
        <p:nvGraphicFramePr>
          <p:cNvPr id="30" name="Tabela 29"/>
          <p:cNvGraphicFramePr>
            <a:graphicFrameLocks noGrp="1"/>
          </p:cNvGraphicFramePr>
          <p:nvPr>
            <p:extLst>
              <p:ext uri="{D42A27DB-BD31-4B8C-83A1-F6EECF244321}">
                <p14:modId xmlns:p14="http://schemas.microsoft.com/office/powerpoint/2010/main" val="714783676"/>
              </p:ext>
            </p:extLst>
          </p:nvPr>
        </p:nvGraphicFramePr>
        <p:xfrm>
          <a:off x="800098" y="4073319"/>
          <a:ext cx="3524252" cy="2023758"/>
        </p:xfrm>
        <a:graphic>
          <a:graphicData uri="http://schemas.openxmlformats.org/drawingml/2006/table">
            <a:tbl>
              <a:tblPr firstRow="1" firstCol="1" bandRow="1"/>
              <a:tblGrid>
                <a:gridCol w="596412">
                  <a:extLst>
                    <a:ext uri="{9D8B030D-6E8A-4147-A177-3AD203B41FA5}">
                      <a16:colId xmlns:a16="http://schemas.microsoft.com/office/drawing/2014/main" val="3221790952"/>
                    </a:ext>
                  </a:extLst>
                </a:gridCol>
                <a:gridCol w="352425">
                  <a:extLst>
                    <a:ext uri="{9D8B030D-6E8A-4147-A177-3AD203B41FA5}">
                      <a16:colId xmlns:a16="http://schemas.microsoft.com/office/drawing/2014/main" val="2608174488"/>
                    </a:ext>
                  </a:extLst>
                </a:gridCol>
                <a:gridCol w="311761">
                  <a:extLst>
                    <a:ext uri="{9D8B030D-6E8A-4147-A177-3AD203B41FA5}">
                      <a16:colId xmlns:a16="http://schemas.microsoft.com/office/drawing/2014/main" val="4002750223"/>
                    </a:ext>
                  </a:extLst>
                </a:gridCol>
                <a:gridCol w="501528">
                  <a:extLst>
                    <a:ext uri="{9D8B030D-6E8A-4147-A177-3AD203B41FA5}">
                      <a16:colId xmlns:a16="http://schemas.microsoft.com/office/drawing/2014/main" val="664448209"/>
                    </a:ext>
                  </a:extLst>
                </a:gridCol>
                <a:gridCol w="528638">
                  <a:extLst>
                    <a:ext uri="{9D8B030D-6E8A-4147-A177-3AD203B41FA5}">
                      <a16:colId xmlns:a16="http://schemas.microsoft.com/office/drawing/2014/main" val="1917318195"/>
                    </a:ext>
                  </a:extLst>
                </a:gridCol>
                <a:gridCol w="596412">
                  <a:extLst>
                    <a:ext uri="{9D8B030D-6E8A-4147-A177-3AD203B41FA5}">
                      <a16:colId xmlns:a16="http://schemas.microsoft.com/office/drawing/2014/main" val="3272127411"/>
                    </a:ext>
                  </a:extLst>
                </a:gridCol>
                <a:gridCol w="637076">
                  <a:extLst>
                    <a:ext uri="{9D8B030D-6E8A-4147-A177-3AD203B41FA5}">
                      <a16:colId xmlns:a16="http://schemas.microsoft.com/office/drawing/2014/main" val="1832564641"/>
                    </a:ext>
                  </a:extLst>
                </a:gridCol>
              </a:tblGrid>
              <a:tr h="228250">
                <a:tc>
                  <a:txBody>
                    <a:bodyPr/>
                    <a:lstStyle/>
                    <a:p>
                      <a:pPr algn="l" rtl="0" fontAlgn="ctr"/>
                      <a:r>
                        <a:rPr lang="en-GB" sz="800" b="1" i="0" u="none" strike="noStrike">
                          <a:solidFill>
                            <a:srgbClr val="FFFFFF"/>
                          </a:solidFill>
                          <a:effectLst/>
                          <a:latin typeface="Arial" panose="020B0604020202020204" pitchFamily="34" charset="0"/>
                        </a:rPr>
                        <a:t> Million Tn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China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India</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Pakistan</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Viet Nam</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Bangladesh</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00" b="1" i="0" u="none" strike="noStrike">
                          <a:solidFill>
                            <a:srgbClr val="FFFFFF"/>
                          </a:solidFill>
                          <a:effectLst/>
                          <a:latin typeface="Arial" panose="020B0604020202020204" pitchFamily="34" charset="0"/>
                        </a:rPr>
                        <a:t>Rest of the World</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4058446908"/>
                  </a:ext>
                </a:extLst>
              </a:tr>
              <a:tr h="161118">
                <a:tc>
                  <a:txBody>
                    <a:bodyPr/>
                    <a:lstStyle/>
                    <a:p>
                      <a:pPr algn="ctr" rtl="0" fontAlgn="ctr"/>
                      <a:r>
                        <a:rPr lang="en-GB" sz="800" b="1" i="0" u="none" strike="noStrike">
                          <a:solidFill>
                            <a:srgbClr val="FFFFFF"/>
                          </a:solidFill>
                          <a:effectLst/>
                          <a:latin typeface="Arial" panose="020B0604020202020204" pitchFamily="34" charset="0"/>
                        </a:rPr>
                        <a:t>2008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9.27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3.92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2.45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0.27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1.04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6.81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095708809"/>
                  </a:ext>
                </a:extLst>
              </a:tr>
              <a:tr h="161118">
                <a:tc>
                  <a:txBody>
                    <a:bodyPr/>
                    <a:lstStyle/>
                    <a:p>
                      <a:pPr algn="ctr" rtl="0" fontAlgn="ctr"/>
                      <a:r>
                        <a:rPr lang="en-GB" sz="800" b="1" i="0" u="none" strike="noStrike">
                          <a:solidFill>
                            <a:srgbClr val="FFFFFF"/>
                          </a:solidFill>
                          <a:effectLst/>
                          <a:latin typeface="Arial" panose="020B0604020202020204" pitchFamily="34" charset="0"/>
                        </a:rPr>
                        <a:t>2009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10.19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2.26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0.36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1.09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7.26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224463319"/>
                  </a:ext>
                </a:extLst>
              </a:tr>
              <a:tr h="161118">
                <a:tc>
                  <a:txBody>
                    <a:bodyPr/>
                    <a:lstStyle/>
                    <a:p>
                      <a:pPr algn="ctr" rtl="0" fontAlgn="ctr"/>
                      <a:r>
                        <a:rPr lang="en-GB" sz="800" b="1" i="0" u="none" strike="noStrike">
                          <a:solidFill>
                            <a:srgbClr val="FFFFFF"/>
                          </a:solidFill>
                          <a:effectLst/>
                          <a:latin typeface="Arial" panose="020B0604020202020204" pitchFamily="34" charset="0"/>
                        </a:rPr>
                        <a:t>2010</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9.7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4.47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2.17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0.35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7.11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221606393"/>
                  </a:ext>
                </a:extLst>
              </a:tr>
              <a:tr h="161118">
                <a:tc>
                  <a:txBody>
                    <a:bodyPr/>
                    <a:lstStyle/>
                    <a:p>
                      <a:pPr algn="ctr" rtl="0" fontAlgn="ctr"/>
                      <a:r>
                        <a:rPr lang="en-GB" sz="800" b="1" i="0" u="none" strike="noStrike">
                          <a:solidFill>
                            <a:srgbClr val="FFFFFF"/>
                          </a:solidFill>
                          <a:effectLst/>
                          <a:latin typeface="Arial" panose="020B0604020202020204" pitchFamily="34" charset="0"/>
                        </a:rPr>
                        <a:t>2011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8.2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4.23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2.12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0.41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0.93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6.57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122357814"/>
                  </a:ext>
                </a:extLst>
              </a:tr>
              <a:tr h="161118">
                <a:tc>
                  <a:txBody>
                    <a:bodyPr/>
                    <a:lstStyle/>
                    <a:p>
                      <a:pPr algn="ctr" rtl="0" fontAlgn="ctr"/>
                      <a:r>
                        <a:rPr lang="en-GB" sz="800" b="1" i="0" u="none" strike="noStrike">
                          <a:solidFill>
                            <a:srgbClr val="FFFFFF"/>
                          </a:solidFill>
                          <a:effectLst/>
                          <a:latin typeface="Arial" panose="020B0604020202020204" pitchFamily="34" charset="0"/>
                        </a:rPr>
                        <a:t>2012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7.9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4.76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2.22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0.49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1.25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6.86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562446371"/>
                  </a:ext>
                </a:extLst>
              </a:tr>
              <a:tr h="161118">
                <a:tc>
                  <a:txBody>
                    <a:bodyPr/>
                    <a:lstStyle/>
                    <a:p>
                      <a:pPr algn="ctr" rtl="0" fontAlgn="ctr"/>
                      <a:r>
                        <a:rPr lang="en-GB" sz="800" b="1" i="0" u="none" strike="noStrike">
                          <a:solidFill>
                            <a:srgbClr val="FFFFFF"/>
                          </a:solidFill>
                          <a:effectLst/>
                          <a:latin typeface="Arial" panose="020B0604020202020204" pitchFamily="34" charset="0"/>
                        </a:rPr>
                        <a:t>2013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7.6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5.09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2.47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0.67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1.33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7.03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251482732"/>
                  </a:ext>
                </a:extLst>
              </a:tr>
              <a:tr h="161118">
                <a:tc>
                  <a:txBody>
                    <a:bodyPr/>
                    <a:lstStyle/>
                    <a:p>
                      <a:pPr algn="ctr" rtl="0" fontAlgn="ctr"/>
                      <a:r>
                        <a:rPr lang="en-GB" sz="800" b="1" i="0" u="none" strike="noStrike">
                          <a:solidFill>
                            <a:srgbClr val="FFFFFF"/>
                          </a:solidFill>
                          <a:effectLst/>
                          <a:latin typeface="Arial" panose="020B0604020202020204" pitchFamily="34" charset="0"/>
                        </a:rPr>
                        <a:t>2014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7.55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5.38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2.47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0.88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6.93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4049771397"/>
                  </a:ext>
                </a:extLst>
              </a:tr>
              <a:tr h="161118">
                <a:tc>
                  <a:txBody>
                    <a:bodyPr/>
                    <a:lstStyle/>
                    <a:p>
                      <a:pPr algn="ctr" rtl="0" fontAlgn="ctr"/>
                      <a:r>
                        <a:rPr lang="en-GB" sz="800" b="1" i="0" u="none" strike="noStrike">
                          <a:solidFill>
                            <a:srgbClr val="FFFFFF"/>
                          </a:solidFill>
                          <a:effectLst/>
                          <a:latin typeface="Arial" panose="020B0604020202020204" pitchFamily="34" charset="0"/>
                        </a:rPr>
                        <a:t>2015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7.6</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2.15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1.01</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1.53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6.64</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634204005"/>
                  </a:ext>
                </a:extLst>
              </a:tr>
              <a:tr h="161118">
                <a:tc>
                  <a:txBody>
                    <a:bodyPr/>
                    <a:lstStyle/>
                    <a:p>
                      <a:pPr algn="ctr" rtl="0" fontAlgn="ctr"/>
                      <a:r>
                        <a:rPr lang="en-GB" sz="800" b="1" i="0" u="none" strike="noStrike">
                          <a:solidFill>
                            <a:srgbClr val="FFFFFF"/>
                          </a:solidFill>
                          <a:effectLst/>
                          <a:latin typeface="Arial" panose="020B0604020202020204" pitchFamily="34" charset="0"/>
                        </a:rPr>
                        <a:t>2016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8</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5.15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2.15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1.17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1.62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6.49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485383195"/>
                  </a:ext>
                </a:extLst>
              </a:tr>
              <a:tr h="161118">
                <a:tc>
                  <a:txBody>
                    <a:bodyPr/>
                    <a:lstStyle/>
                    <a:p>
                      <a:pPr algn="ctr" rtl="0" fontAlgn="ctr"/>
                      <a:r>
                        <a:rPr lang="en-GB" sz="800" b="1" i="0" u="none" strike="noStrike">
                          <a:solidFill>
                            <a:srgbClr val="FFFFFF"/>
                          </a:solidFill>
                          <a:effectLst/>
                          <a:latin typeface="Arial" panose="020B0604020202020204" pitchFamily="34" charset="0"/>
                        </a:rPr>
                        <a:t>2017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9.2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2.35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1.53</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1.87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6.59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727431644"/>
                  </a:ext>
                </a:extLst>
              </a:tr>
              <a:tr h="161118">
                <a:tc>
                  <a:txBody>
                    <a:bodyPr/>
                    <a:lstStyle/>
                    <a:p>
                      <a:pPr algn="ctr" rtl="0" fontAlgn="ctr"/>
                      <a:r>
                        <a:rPr lang="en-GB" sz="800" b="1" i="0" u="none" strike="noStrike">
                          <a:solidFill>
                            <a:srgbClr val="FFFFFF"/>
                          </a:solidFill>
                          <a:effectLst/>
                          <a:latin typeface="Arial" panose="020B0604020202020204" pitchFamily="34" charset="0"/>
                        </a:rPr>
                        <a:t>2018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00" b="0" i="0" u="none" strike="noStrike">
                          <a:solidFill>
                            <a:srgbClr val="009999"/>
                          </a:solidFill>
                          <a:effectLst/>
                          <a:latin typeface="Arial" panose="020B0604020202020204" pitchFamily="34" charset="0"/>
                        </a:rPr>
                        <a:t>9.07</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5.25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2.35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1.59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a:solidFill>
                            <a:srgbClr val="009999"/>
                          </a:solidFill>
                          <a:effectLst/>
                          <a:latin typeface="Arial" panose="020B0604020202020204" pitchFamily="34" charset="0"/>
                        </a:rPr>
                        <a:t>2.02</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00" b="0" i="0" u="none" strike="noStrike" dirty="0">
                          <a:solidFill>
                            <a:srgbClr val="009999"/>
                          </a:solidFill>
                          <a:effectLst/>
                          <a:latin typeface="Arial" panose="020B0604020202020204" pitchFamily="34" charset="0"/>
                        </a:rPr>
                        <a:t>7.05</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900878315"/>
                  </a:ext>
                </a:extLst>
              </a:tr>
            </a:tbl>
          </a:graphicData>
        </a:graphic>
      </p:graphicFrame>
      <p:pic>
        <p:nvPicPr>
          <p:cNvPr id="32" name="Imagem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4336" y="4059875"/>
            <a:ext cx="4595093" cy="2037202"/>
          </a:xfrm>
          <a:prstGeom prst="rect">
            <a:avLst/>
          </a:prstGeom>
        </p:spPr>
      </p:pic>
      <p:sp>
        <p:nvSpPr>
          <p:cNvPr id="3" name="Marcador de Posição do Número do Diapositivo 2">
            <a:extLst>
              <a:ext uri="{FF2B5EF4-FFF2-40B4-BE49-F238E27FC236}">
                <a16:creationId xmlns:a16="http://schemas.microsoft.com/office/drawing/2014/main" id="{F4B26CBA-534D-438C-83AD-31099FECA98E}"/>
              </a:ext>
            </a:extLst>
          </p:cNvPr>
          <p:cNvSpPr>
            <a:spLocks noGrp="1"/>
          </p:cNvSpPr>
          <p:nvPr>
            <p:ph type="sldNum" sz="quarter" idx="12"/>
          </p:nvPr>
        </p:nvSpPr>
        <p:spPr/>
        <p:txBody>
          <a:bodyPr/>
          <a:lstStyle/>
          <a:p>
            <a:fld id="{C1D7F914-E4F7-455C-A1CC-52701B4165D2}" type="slidenum">
              <a:rPr lang="en-GB" smtClean="0"/>
              <a:t>4</a:t>
            </a:fld>
            <a:endParaRPr lang="en-GB"/>
          </a:p>
        </p:txBody>
      </p:sp>
    </p:spTree>
    <p:extLst>
      <p:ext uri="{BB962C8B-B14F-4D97-AF65-F5344CB8AC3E}">
        <p14:creationId xmlns:p14="http://schemas.microsoft.com/office/powerpoint/2010/main" val="11271301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9. Operational model</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Key operational rules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fontScale="77500" lnSpcReduction="20000"/>
          </a:bodyPr>
          <a:lstStyle/>
          <a:p>
            <a:pPr marL="0" indent="0">
              <a:lnSpc>
                <a:spcPct val="150000"/>
              </a:lnSpc>
              <a:spcBef>
                <a:spcPts val="1200"/>
              </a:spcBef>
              <a:spcAft>
                <a:spcPts val="1200"/>
              </a:spcAft>
              <a:buNone/>
            </a:pPr>
            <a:r>
              <a:rPr lang="en-GB" sz="1500" dirty="0">
                <a:solidFill>
                  <a:srgbClr val="569DA4"/>
                </a:solidFill>
                <a:latin typeface="Arial" panose="020B0604020202020204" pitchFamily="34" charset="0"/>
                <a:cs typeface="Arial" panose="020B0604020202020204" pitchFamily="34" charset="0"/>
              </a:rPr>
              <a:t>Seed Processing Annual Plans</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The ginners deliver to the seed treatment plant a draft Seed Quantity and quality plan till January of each year;</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The ginners update the Plan in April each year (the same time that they meet with the AAM and other subsector stakeholders to set the minimum cotton price)</a:t>
            </a:r>
          </a:p>
          <a:p>
            <a:pPr marL="0" indent="0">
              <a:lnSpc>
                <a:spcPct val="150000"/>
              </a:lnSpc>
              <a:spcBef>
                <a:spcPts val="1200"/>
              </a:spcBef>
              <a:spcAft>
                <a:spcPts val="1200"/>
              </a:spcAft>
              <a:buNone/>
            </a:pPr>
            <a:r>
              <a:rPr lang="en-GB" sz="1500" dirty="0">
                <a:solidFill>
                  <a:srgbClr val="569DA4"/>
                </a:solidFill>
                <a:latin typeface="Arial" panose="020B0604020202020204" pitchFamily="34" charset="0"/>
                <a:cs typeface="Arial" panose="020B0604020202020204" pitchFamily="34" charset="0"/>
              </a:rPr>
              <a:t>Seed processing scheduling rules</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June and July – The Ginners deliver the seed to the Plant;</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August and September – The seed is </a:t>
            </a:r>
            <a:r>
              <a:rPr lang="en-GB" sz="1500" dirty="0" err="1">
                <a:latin typeface="Arial" panose="020B0604020202020204" pitchFamily="34" charset="0"/>
                <a:cs typeface="Arial" panose="020B0604020202020204" pitchFamily="34" charset="0"/>
              </a:rPr>
              <a:t>delinted</a:t>
            </a:r>
            <a:r>
              <a:rPr lang="en-GB" sz="1500" dirty="0">
                <a:latin typeface="Arial" panose="020B0604020202020204" pitchFamily="34" charset="0"/>
                <a:cs typeface="Arial" panose="020B0604020202020204" pitchFamily="34" charset="0"/>
              </a:rPr>
              <a:t>, treated and packed;</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September and October – The Ginners collect the seeds at the Plant;</a:t>
            </a:r>
          </a:p>
          <a:p>
            <a:pPr marL="0" indent="0">
              <a:lnSpc>
                <a:spcPct val="150000"/>
              </a:lnSpc>
              <a:spcBef>
                <a:spcPts val="1200"/>
              </a:spcBef>
              <a:spcAft>
                <a:spcPts val="1200"/>
              </a:spcAft>
              <a:buNone/>
            </a:pPr>
            <a:r>
              <a:rPr lang="en-GB" sz="1500" dirty="0">
                <a:solidFill>
                  <a:srgbClr val="569DA4"/>
                </a:solidFill>
                <a:latin typeface="Arial" panose="020B0604020202020204" pitchFamily="34" charset="0"/>
                <a:cs typeface="Arial" panose="020B0604020202020204" pitchFamily="34" charset="0"/>
              </a:rPr>
              <a:t>Members seed processing equality rules</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The seed is treated and distributed in First-come, First Served basis;</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The Members should report their expected quantities in the beginning of each season;</a:t>
            </a:r>
          </a:p>
          <a:p>
            <a:pPr lvl="1">
              <a:lnSpc>
                <a:spcPct val="150000"/>
              </a:lnSpc>
              <a:spcBef>
                <a:spcPts val="1200"/>
              </a:spcBef>
              <a:spcAft>
                <a:spcPts val="1200"/>
              </a:spcAft>
              <a:buClr>
                <a:srgbClr val="569DA4"/>
              </a:buClr>
            </a:pPr>
            <a:r>
              <a:rPr lang="en-GB" sz="1500" dirty="0">
                <a:latin typeface="Arial" panose="020B0604020202020204" pitchFamily="34" charset="0"/>
                <a:cs typeface="Arial" panose="020B0604020202020204" pitchFamily="34" charset="0"/>
              </a:rPr>
              <a:t>All the ginners will use their own transport to deliver and pick up the seed before and after the treatment;</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11ADD0D3-CDE2-486A-860A-B64EDAFBF89F}"/>
              </a:ext>
            </a:extLst>
          </p:cNvPr>
          <p:cNvSpPr>
            <a:spLocks noGrp="1"/>
          </p:cNvSpPr>
          <p:nvPr>
            <p:ph type="sldNum" sz="quarter" idx="12"/>
          </p:nvPr>
        </p:nvSpPr>
        <p:spPr/>
        <p:txBody>
          <a:bodyPr/>
          <a:lstStyle/>
          <a:p>
            <a:fld id="{C1D7F914-E4F7-455C-A1CC-52701B4165D2}" type="slidenum">
              <a:rPr lang="en-GB" smtClean="0"/>
              <a:t>40</a:t>
            </a:fld>
            <a:endParaRPr lang="en-GB"/>
          </a:p>
        </p:txBody>
      </p:sp>
    </p:spTree>
    <p:extLst>
      <p:ext uri="{BB962C8B-B14F-4D97-AF65-F5344CB8AC3E}">
        <p14:creationId xmlns:p14="http://schemas.microsoft.com/office/powerpoint/2010/main" val="25527647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10. Location &amp; Facilities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Location</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lnSpc>
                <a:spcPct val="15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Site location options pros &amp; cons</a:t>
            </a:r>
          </a:p>
          <a:p>
            <a:pPr lvl="1" algn="just">
              <a:lnSpc>
                <a:spcPct val="150000"/>
              </a:lnSpc>
              <a:spcBef>
                <a:spcPts val="600"/>
              </a:spcBef>
              <a:spcAft>
                <a:spcPts val="600"/>
              </a:spcAft>
              <a:buClr>
                <a:srgbClr val="569DA4"/>
              </a:buClr>
            </a:pPr>
            <a:r>
              <a:rPr lang="en-GB" sz="1200" b="1" dirty="0">
                <a:latin typeface="Arial" panose="020B0604020202020204" pitchFamily="34" charset="0"/>
                <a:cs typeface="Arial" panose="020B0604020202020204" pitchFamily="34" charset="0"/>
              </a:rPr>
              <a:t>SANAM site </a:t>
            </a:r>
            <a:r>
              <a:rPr lang="en-GB" sz="1200" dirty="0">
                <a:latin typeface="Arial" panose="020B0604020202020204" pitchFamily="34" charset="0"/>
                <a:cs typeface="Arial" panose="020B0604020202020204" pitchFamily="34" charset="0"/>
              </a:rPr>
              <a:t>– Rent - Located in </a:t>
            </a:r>
            <a:r>
              <a:rPr lang="en-GB" sz="1200" dirty="0" err="1">
                <a:latin typeface="Arial" panose="020B0604020202020204" pitchFamily="34" charset="0"/>
                <a:cs typeface="Arial" panose="020B0604020202020204" pitchFamily="34" charset="0"/>
              </a:rPr>
              <a:t>Namialo</a:t>
            </a:r>
            <a:r>
              <a:rPr lang="en-GB" sz="1200" dirty="0">
                <a:latin typeface="Arial" panose="020B0604020202020204" pitchFamily="34" charset="0"/>
                <a:cs typeface="Arial" panose="020B0604020202020204" pitchFamily="34" charset="0"/>
              </a:rPr>
              <a:t>, SANAM has some warehouses available in its Industrial Park that can be used for the installation of the Cotton Seed Treatment Factory. The site has access to grid power, good access roads (Estrada Nacional </a:t>
            </a:r>
            <a:r>
              <a:rPr lang="en-GB" sz="1200" dirty="0" err="1">
                <a:latin typeface="Arial" panose="020B0604020202020204" pitchFamily="34" charset="0"/>
                <a:cs typeface="Arial" panose="020B0604020202020204" pitchFamily="34" charset="0"/>
              </a:rPr>
              <a:t>Nampula-Nacala</a:t>
            </a:r>
            <a:r>
              <a:rPr lang="en-GB" sz="1200" dirty="0">
                <a:latin typeface="Arial" panose="020B0604020202020204" pitchFamily="34" charset="0"/>
                <a:cs typeface="Arial" panose="020B0604020202020204" pitchFamily="34" charset="0"/>
              </a:rPr>
              <a:t>), very close to the railway and the possibility of having water supply through a borehole, and the water table is estimated to be 45 to 50 meters deep. The need investment in this option will be lower since there will be only need to rebuild and improve one warehouse;</a:t>
            </a:r>
          </a:p>
          <a:p>
            <a:pPr lvl="1" algn="just">
              <a:lnSpc>
                <a:spcPct val="150000"/>
              </a:lnSpc>
              <a:spcBef>
                <a:spcPts val="600"/>
              </a:spcBef>
              <a:spcAft>
                <a:spcPts val="600"/>
              </a:spcAft>
              <a:buClr>
                <a:srgbClr val="569DA4"/>
              </a:buClr>
            </a:pPr>
            <a:r>
              <a:rPr lang="en-GB" sz="1200" b="1" dirty="0">
                <a:latin typeface="Arial" panose="020B0604020202020204" pitchFamily="34" charset="0"/>
                <a:cs typeface="Arial" panose="020B0604020202020204" pitchFamily="34" charset="0"/>
              </a:rPr>
              <a:t>CIMSAN site </a:t>
            </a:r>
            <a:r>
              <a:rPr lang="en-GB" sz="1200" dirty="0">
                <a:latin typeface="Arial" panose="020B0604020202020204" pitchFamily="34" charset="0"/>
                <a:cs typeface="Arial" panose="020B0604020202020204" pitchFamily="34" charset="0"/>
              </a:rPr>
              <a:t>-  Green Field Project - Located in </a:t>
            </a:r>
            <a:r>
              <a:rPr lang="en-GB" sz="1200" dirty="0" err="1">
                <a:latin typeface="Arial" panose="020B0604020202020204" pitchFamily="34" charset="0"/>
                <a:cs typeface="Arial" panose="020B0604020202020204" pitchFamily="34" charset="0"/>
              </a:rPr>
              <a:t>Namialo</a:t>
            </a:r>
            <a:r>
              <a:rPr lang="en-GB" sz="1200" dirty="0">
                <a:latin typeface="Arial" panose="020B0604020202020204" pitchFamily="34" charset="0"/>
                <a:cs typeface="Arial" panose="020B0604020202020204" pitchFamily="34" charset="0"/>
              </a:rPr>
              <a:t>, CIMSAN has a land of 20,000 m2 on which it has space available for the construction of a new infrastructure for the Cotton Seed Treatment Plant. The site has access to grid power, good access roads (Estrada Nacional </a:t>
            </a:r>
            <a:r>
              <a:rPr lang="en-GB" sz="1200" dirty="0" err="1">
                <a:latin typeface="Arial" panose="020B0604020202020204" pitchFamily="34" charset="0"/>
                <a:cs typeface="Arial" panose="020B0604020202020204" pitchFamily="34" charset="0"/>
              </a:rPr>
              <a:t>Nampula-Nacala</a:t>
            </a:r>
            <a:r>
              <a:rPr lang="en-GB" sz="1200" dirty="0">
                <a:latin typeface="Arial" panose="020B0604020202020204" pitchFamily="34" charset="0"/>
                <a:cs typeface="Arial" panose="020B0604020202020204" pitchFamily="34" charset="0"/>
              </a:rPr>
              <a:t>), very close to the railway and the possibility of having water supply through a borehole. The need investment in this option will be higher since there will be need to build a new infrastructure;</a:t>
            </a:r>
          </a:p>
          <a:p>
            <a:pPr lvl="1">
              <a:lnSpc>
                <a:spcPct val="150000"/>
              </a:lnSpc>
              <a:spcBef>
                <a:spcPts val="600"/>
              </a:spcBef>
              <a:spcAft>
                <a:spcPts val="600"/>
              </a:spcAft>
              <a:buClr>
                <a:srgbClr val="569DA4"/>
              </a:buClr>
            </a:pPr>
            <a:r>
              <a:rPr lang="en-GB" sz="1200" b="1" dirty="0" err="1">
                <a:latin typeface="Arial" panose="020B0604020202020204" pitchFamily="34" charset="0"/>
                <a:cs typeface="Arial" panose="020B0604020202020204" pitchFamily="34" charset="0"/>
              </a:rPr>
              <a:t>Nacala</a:t>
            </a:r>
            <a:r>
              <a:rPr lang="en-GB" sz="1200" b="1" dirty="0">
                <a:latin typeface="Arial" panose="020B0604020202020204" pitchFamily="34" charset="0"/>
                <a:cs typeface="Arial" panose="020B0604020202020204" pitchFamily="34" charset="0"/>
              </a:rPr>
              <a:t> Industrial Park or Other Site to be identified </a:t>
            </a:r>
            <a:r>
              <a:rPr lang="en-GB" sz="1200" dirty="0">
                <a:latin typeface="Arial" panose="020B0604020202020204" pitchFamily="34" charset="0"/>
                <a:cs typeface="Arial" panose="020B0604020202020204" pitchFamily="34" charset="0"/>
              </a:rPr>
              <a:t>– Rent or Green Field Project- If none of the 2 options prove to be viable, a third option will be the installation of the Seed Treatment Factory in the Industrial Parks of </a:t>
            </a:r>
            <a:r>
              <a:rPr lang="en-GB" sz="1200" dirty="0" err="1">
                <a:latin typeface="Arial" panose="020B0604020202020204" pitchFamily="34" charset="0"/>
                <a:cs typeface="Arial" panose="020B0604020202020204" pitchFamily="34" charset="0"/>
              </a:rPr>
              <a:t>Nampula</a:t>
            </a:r>
            <a:r>
              <a:rPr lang="en-GB" sz="1200" dirty="0">
                <a:latin typeface="Arial" panose="020B0604020202020204" pitchFamily="34" charset="0"/>
                <a:cs typeface="Arial" panose="020B0604020202020204" pitchFamily="34" charset="0"/>
              </a:rPr>
              <a:t> or </a:t>
            </a:r>
            <a:r>
              <a:rPr lang="en-GB" sz="1200" dirty="0" err="1">
                <a:latin typeface="Arial" panose="020B0604020202020204" pitchFamily="34" charset="0"/>
                <a:cs typeface="Arial" panose="020B0604020202020204" pitchFamily="34" charset="0"/>
              </a:rPr>
              <a:t>Nacala</a:t>
            </a:r>
            <a:r>
              <a:rPr lang="en-GB" sz="1200" dirty="0">
                <a:latin typeface="Arial" panose="020B0604020202020204" pitchFamily="34" charset="0"/>
                <a:cs typeface="Arial" panose="020B0604020202020204" pitchFamily="34" charset="0"/>
              </a:rPr>
              <a:t>. In this case, the need investment will be lower since it will mean a monthly rent and maybe some initial investment for improved/adaptation of the building;</a:t>
            </a:r>
          </a:p>
          <a:p>
            <a:pPr lvl="1">
              <a:lnSpc>
                <a:spcPct val="150000"/>
              </a:lnSpc>
              <a:spcBef>
                <a:spcPts val="600"/>
              </a:spcBef>
              <a:spcAft>
                <a:spcPts val="600"/>
              </a:spcAft>
              <a:buClr>
                <a:srgbClr val="569DA4"/>
              </a:buClr>
            </a:pPr>
            <a:r>
              <a:rPr lang="en-GB" sz="1200" b="1" dirty="0">
                <a:latin typeface="Arial" panose="020B0604020202020204" pitchFamily="34" charset="0"/>
                <a:cs typeface="Arial" panose="020B0604020202020204" pitchFamily="34" charset="0"/>
              </a:rPr>
              <a:t>Government Building (IAM, ICM, other):</a:t>
            </a:r>
            <a:r>
              <a:rPr lang="en-GB" sz="1200" dirty="0">
                <a:latin typeface="Arial" panose="020B0604020202020204" pitchFamily="34" charset="0"/>
                <a:cs typeface="Arial" panose="020B0604020202020204" pitchFamily="34" charset="0"/>
              </a:rPr>
              <a:t>  Renting with a cost or no cost (depending on ownership - e.g. PPP, governance model)</a:t>
            </a:r>
          </a:p>
          <a:p>
            <a:pPr lvl="1">
              <a:lnSpc>
                <a:spcPct val="150000"/>
              </a:lnSpc>
              <a:spcBef>
                <a:spcPts val="600"/>
              </a:spcBef>
              <a:spcAft>
                <a:spcPts val="600"/>
              </a:spcAft>
              <a:buClr>
                <a:srgbClr val="569DA4"/>
              </a:buClr>
            </a:pPr>
            <a:r>
              <a:rPr lang="en-GB" sz="1200" b="1" dirty="0" err="1">
                <a:latin typeface="Arial" panose="020B0604020202020204" pitchFamily="34" charset="0"/>
                <a:cs typeface="Arial" panose="020B0604020202020204" pitchFamily="34" charset="0"/>
              </a:rPr>
              <a:t>Guro</a:t>
            </a:r>
            <a:r>
              <a:rPr lang="en-GB" sz="1200" dirty="0">
                <a:latin typeface="Arial" panose="020B0604020202020204" pitchFamily="34" charset="0"/>
                <a:cs typeface="Arial" panose="020B0604020202020204" pitchFamily="34" charset="0"/>
              </a:rPr>
              <a:t> - Improve/replace IAM´s seed treatment plant already installed. A major disadvantage is the additional logistical cost for all ginners, to be higher than the cost of hiring or building a greenfield project, as it is demonstrated in the scenarios that rent and construction have a low weight on the cost of services.</a:t>
            </a:r>
            <a:r>
              <a:rPr lang="pt-PT" sz="1200" dirty="0">
                <a:latin typeface="Arial" panose="020B0604020202020204" pitchFamily="34" charset="0"/>
                <a:cs typeface="Arial" panose="020B0604020202020204" pitchFamily="34" charset="0"/>
              </a:rPr>
              <a:t> </a:t>
            </a:r>
          </a:p>
          <a:p>
            <a:pPr lvl="1">
              <a:lnSpc>
                <a:spcPct val="150000"/>
              </a:lnSpc>
              <a:spcBef>
                <a:spcPts val="600"/>
              </a:spcBef>
              <a:spcAft>
                <a:spcPts val="600"/>
              </a:spcAft>
              <a:buClr>
                <a:srgbClr val="569DA4"/>
              </a:buClr>
            </a:pPr>
            <a:r>
              <a:rPr lang="pt-PT" sz="1200" b="1" dirty="0" err="1">
                <a:latin typeface="Arial" panose="020B0604020202020204" pitchFamily="34" charset="0"/>
                <a:cs typeface="Arial" panose="020B0604020202020204" pitchFamily="34" charset="0"/>
              </a:rPr>
              <a:t>Ginnery</a:t>
            </a:r>
            <a:r>
              <a:rPr lang="pt-PT" sz="1200" b="1" dirty="0">
                <a:latin typeface="Arial" panose="020B0604020202020204" pitchFamily="34" charset="0"/>
                <a:cs typeface="Arial" panose="020B0604020202020204" pitchFamily="34" charset="0"/>
              </a:rPr>
              <a:t> </a:t>
            </a:r>
            <a:r>
              <a:rPr lang="pt-PT" sz="1200" b="1" dirty="0" err="1">
                <a:latin typeface="Arial" panose="020B0604020202020204" pitchFamily="34" charset="0"/>
                <a:cs typeface="Arial" panose="020B0604020202020204" pitchFamily="34" charset="0"/>
              </a:rPr>
              <a:t>Plants</a:t>
            </a:r>
            <a:r>
              <a:rPr lang="pt-PT" sz="1200" b="1" dirty="0">
                <a:latin typeface="Arial" panose="020B0604020202020204" pitchFamily="34" charset="0"/>
                <a:cs typeface="Arial" panose="020B0604020202020204" pitchFamily="34" charset="0"/>
              </a:rPr>
              <a:t> </a:t>
            </a:r>
            <a:r>
              <a:rPr lang="pt-PT" sz="1200" dirty="0">
                <a:latin typeface="Arial" panose="020B0604020202020204" pitchFamily="34" charset="0"/>
                <a:cs typeface="Arial" panose="020B0604020202020204" pitchFamily="34" charset="0"/>
              </a:rPr>
              <a:t>– For </a:t>
            </a:r>
            <a:r>
              <a:rPr lang="pt-PT" sz="1200" dirty="0" err="1">
                <a:latin typeface="Arial" panose="020B0604020202020204" pitchFamily="34" charset="0"/>
                <a:cs typeface="Arial" panose="020B0604020202020204" pitchFamily="34" charset="0"/>
              </a:rPr>
              <a:t>the</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inception</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phase</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each</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Ginnery</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will</a:t>
            </a:r>
            <a:r>
              <a:rPr lang="pt-PT" sz="1200" dirty="0">
                <a:latin typeface="Arial" panose="020B0604020202020204" pitchFamily="34" charset="0"/>
                <a:cs typeface="Arial" panose="020B0604020202020204" pitchFamily="34" charset="0"/>
              </a:rPr>
              <a:t> use </a:t>
            </a:r>
            <a:r>
              <a:rPr lang="pt-PT" sz="1200" dirty="0" err="1">
                <a:latin typeface="Arial" panose="020B0604020202020204" pitchFamily="34" charset="0"/>
                <a:cs typeface="Arial" panose="020B0604020202020204" pitchFamily="34" charset="0"/>
              </a:rPr>
              <a:t>its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own</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plant</a:t>
            </a:r>
            <a:r>
              <a:rPr lang="pt-PT" sz="1200" dirty="0">
                <a:latin typeface="Arial" panose="020B0604020202020204" pitchFamily="34" charset="0"/>
                <a:cs typeface="Arial" panose="020B0604020202020204" pitchFamily="34" charset="0"/>
              </a:rPr>
              <a:t> to </a:t>
            </a:r>
            <a:r>
              <a:rPr lang="pt-PT" sz="1200" dirty="0" err="1">
                <a:latin typeface="Arial" panose="020B0604020202020204" pitchFamily="34" charset="0"/>
                <a:cs typeface="Arial" panose="020B0604020202020204" pitchFamily="34" charset="0"/>
              </a:rPr>
              <a:t>process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its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seeds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with</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small</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capacity</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equipment</a:t>
            </a:r>
            <a:r>
              <a:rPr lang="pt-PT" sz="1200" dirty="0">
                <a:latin typeface="Arial" panose="020B0604020202020204" pitchFamily="34" charset="0"/>
                <a:cs typeface="Arial" panose="020B0604020202020204" pitchFamily="34" charset="0"/>
              </a:rPr>
              <a:t>.</a:t>
            </a:r>
            <a:endParaRPr lang="en-GB" sz="1200" dirty="0">
              <a:latin typeface="Arial" panose="020B0604020202020204" pitchFamily="34" charset="0"/>
              <a:cs typeface="Arial" panose="020B0604020202020204" pitchFamily="34" charset="0"/>
            </a:endParaRP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1C603327-9956-4772-B7BB-6B253418D428}"/>
              </a:ext>
            </a:extLst>
          </p:cNvPr>
          <p:cNvSpPr>
            <a:spLocks noGrp="1"/>
          </p:cNvSpPr>
          <p:nvPr>
            <p:ph type="sldNum" sz="quarter" idx="12"/>
          </p:nvPr>
        </p:nvSpPr>
        <p:spPr/>
        <p:txBody>
          <a:bodyPr/>
          <a:lstStyle/>
          <a:p>
            <a:fld id="{C1D7F914-E4F7-455C-A1CC-52701B4165D2}" type="slidenum">
              <a:rPr lang="en-GB" smtClean="0"/>
              <a:t>41</a:t>
            </a:fld>
            <a:endParaRPr lang="en-GB"/>
          </a:p>
        </p:txBody>
      </p:sp>
    </p:spTree>
    <p:extLst>
      <p:ext uri="{BB962C8B-B14F-4D97-AF65-F5344CB8AC3E}">
        <p14:creationId xmlns:p14="http://schemas.microsoft.com/office/powerpoint/2010/main" val="34057151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Location &amp; Facilities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Location</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fontScale="32500" lnSpcReduction="20000"/>
          </a:bodyPr>
          <a:lstStyle/>
          <a:p>
            <a:pPr marL="0" indent="0">
              <a:lnSpc>
                <a:spcPct val="120000"/>
              </a:lnSpc>
              <a:spcBef>
                <a:spcPts val="400"/>
              </a:spcBef>
              <a:spcAft>
                <a:spcPts val="400"/>
              </a:spcAft>
              <a:buNone/>
            </a:pPr>
            <a:r>
              <a:rPr lang="en-GB" sz="3700" dirty="0">
                <a:latin typeface="Arial" panose="020B0604020202020204" pitchFamily="34" charset="0"/>
                <a:cs typeface="Arial" panose="020B0604020202020204" pitchFamily="34" charset="0"/>
              </a:rPr>
              <a:t>To analysis the different expected costs from rent a Warehouse and to build a new one/Rebuild we will use the follow assumptions:</a:t>
            </a:r>
          </a:p>
          <a:p>
            <a:pPr marL="0" indent="0">
              <a:lnSpc>
                <a:spcPct val="120000"/>
              </a:lnSpc>
              <a:spcBef>
                <a:spcPts val="400"/>
              </a:spcBef>
              <a:spcAft>
                <a:spcPts val="400"/>
              </a:spcAft>
              <a:buNone/>
            </a:pPr>
            <a:r>
              <a:rPr lang="en-GB" sz="3700" dirty="0">
                <a:solidFill>
                  <a:srgbClr val="569DA4"/>
                </a:solidFill>
                <a:latin typeface="Arial" panose="020B0604020202020204" pitchFamily="34" charset="0"/>
                <a:cs typeface="Arial" panose="020B0604020202020204" pitchFamily="34" charset="0"/>
              </a:rPr>
              <a:t>Plant Building Cost</a:t>
            </a:r>
          </a:p>
          <a:p>
            <a:pPr lvl="2">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Cost per m2 = 300 USD</a:t>
            </a:r>
          </a:p>
          <a:p>
            <a:pPr lvl="2">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Utilities Installation = 250.000 USD</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EMKAT 5TN/H = 1.090.000 USD Total</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EMKAT 10TN/H = 1.090.000 USD Total</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Shandong 5TN/H = 406.000 USD Total</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Shandong 10TN/H = 562.000 USD Total</a:t>
            </a:r>
          </a:p>
          <a:p>
            <a:pPr marL="0" indent="0">
              <a:lnSpc>
                <a:spcPct val="120000"/>
              </a:lnSpc>
              <a:spcBef>
                <a:spcPts val="400"/>
              </a:spcBef>
              <a:spcAft>
                <a:spcPts val="400"/>
              </a:spcAft>
              <a:buClr>
                <a:srgbClr val="569DA4"/>
              </a:buClr>
              <a:buNone/>
            </a:pPr>
            <a:r>
              <a:rPr lang="en-GB" sz="3700" dirty="0">
                <a:solidFill>
                  <a:srgbClr val="569DA4"/>
                </a:solidFill>
                <a:latin typeface="Arial" panose="020B0604020202020204" pitchFamily="34" charset="0"/>
                <a:cs typeface="Arial" panose="020B0604020202020204" pitchFamily="34" charset="0"/>
              </a:rPr>
              <a:t>Building Rental</a:t>
            </a:r>
          </a:p>
          <a:p>
            <a:pPr lvl="2">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Building Rehabilitation Works = 75 USD/ m2</a:t>
            </a:r>
          </a:p>
          <a:p>
            <a:pPr lvl="2">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Utilities Installation = 100.000 USD</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EMKAT 5TN/H = 310.000 USD Total (Building Rehabilitation Works  + Utilities Installation )</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EMKAT 10TN/H = 310.000 USD Total </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Shandong 5TN/H = 139.000 USD Total</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Shandong 10TN/H = 178.000 USD Total</a:t>
            </a:r>
          </a:p>
          <a:p>
            <a:pPr lvl="2">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Rent: 3 USD / M2</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EMKAT 5TN/H = 8.400 USD/Month</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EMKAT 10TN/H = 8.400 USD/Month</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Shandong 5TN/H = 1.560 USD/Month</a:t>
            </a:r>
          </a:p>
          <a:p>
            <a:pPr lvl="3">
              <a:lnSpc>
                <a:spcPct val="120000"/>
              </a:lnSpc>
              <a:spcBef>
                <a:spcPts val="400"/>
              </a:spcBef>
              <a:spcAft>
                <a:spcPts val="400"/>
              </a:spcAft>
              <a:buClr>
                <a:srgbClr val="569DA4"/>
              </a:buClr>
            </a:pPr>
            <a:r>
              <a:rPr lang="en-GB" sz="3700" dirty="0">
                <a:latin typeface="Arial" panose="020B0604020202020204" pitchFamily="34" charset="0"/>
                <a:cs typeface="Arial" panose="020B0604020202020204" pitchFamily="34" charset="0"/>
              </a:rPr>
              <a:t>Shandong 10TN/H = 3.120 USD/Month</a:t>
            </a:r>
          </a:p>
          <a:p>
            <a:pPr marL="457200" lvl="1" indent="0">
              <a:buNone/>
            </a:pPr>
            <a:endParaRPr lang="en-GB" dirty="0"/>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23305D9D-A825-427A-AE84-8F18A75FDB61}"/>
              </a:ext>
            </a:extLst>
          </p:cNvPr>
          <p:cNvSpPr>
            <a:spLocks noGrp="1"/>
          </p:cNvSpPr>
          <p:nvPr>
            <p:ph type="sldNum" sz="quarter" idx="12"/>
          </p:nvPr>
        </p:nvSpPr>
        <p:spPr/>
        <p:txBody>
          <a:bodyPr/>
          <a:lstStyle/>
          <a:p>
            <a:fld id="{C1D7F914-E4F7-455C-A1CC-52701B4165D2}" type="slidenum">
              <a:rPr lang="en-GB" smtClean="0"/>
              <a:t>42</a:t>
            </a:fld>
            <a:endParaRPr lang="en-GB"/>
          </a:p>
        </p:txBody>
      </p:sp>
    </p:spTree>
    <p:extLst>
      <p:ext uri="{BB962C8B-B14F-4D97-AF65-F5344CB8AC3E}">
        <p14:creationId xmlns:p14="http://schemas.microsoft.com/office/powerpoint/2010/main" val="37737223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Location &amp; Facilities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Requirements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fontScale="92500" lnSpcReduction="20000"/>
          </a:bodyPr>
          <a:lstStyle/>
          <a:p>
            <a:pPr marL="0" indent="0">
              <a:lnSpc>
                <a:spcPct val="100000"/>
              </a:lnSpc>
              <a:spcBef>
                <a:spcPts val="400"/>
              </a:spcBef>
              <a:spcAft>
                <a:spcPts val="400"/>
              </a:spcAft>
              <a:buNone/>
            </a:pPr>
            <a:r>
              <a:rPr lang="en-GB" sz="1300" dirty="0">
                <a:solidFill>
                  <a:srgbClr val="569DA4"/>
                </a:solidFill>
                <a:latin typeface="Arial" panose="020B0604020202020204" pitchFamily="34" charset="0"/>
                <a:cs typeface="Arial" panose="020B0604020202020204" pitchFamily="34" charset="0"/>
              </a:rPr>
              <a:t>Location in relation to suppliers and customers</a:t>
            </a:r>
          </a:p>
          <a:p>
            <a:pPr lvl="1">
              <a:lnSpc>
                <a:spcPct val="100000"/>
              </a:lnSpc>
              <a:spcBef>
                <a:spcPts val="400"/>
              </a:spcBef>
              <a:spcAft>
                <a:spcPts val="400"/>
              </a:spcAft>
              <a:buClr>
                <a:srgbClr val="569DA4"/>
              </a:buClr>
            </a:pPr>
            <a:r>
              <a:rPr lang="en-GB" sz="1300" dirty="0" err="1">
                <a:latin typeface="Arial" panose="020B0604020202020204" pitchFamily="34" charset="0"/>
                <a:cs typeface="Arial" panose="020B0604020202020204" pitchFamily="34" charset="0"/>
              </a:rPr>
              <a:t>Nampula</a:t>
            </a:r>
            <a:r>
              <a:rPr lang="en-GB" sz="1300" dirty="0">
                <a:latin typeface="Arial" panose="020B0604020202020204" pitchFamily="34" charset="0"/>
                <a:cs typeface="Arial" panose="020B0604020202020204" pitchFamily="34" charset="0"/>
              </a:rPr>
              <a:t>/</a:t>
            </a:r>
            <a:r>
              <a:rPr lang="en-GB" sz="1300" dirty="0" err="1">
                <a:latin typeface="Arial" panose="020B0604020202020204" pitchFamily="34" charset="0"/>
                <a:cs typeface="Arial" panose="020B0604020202020204" pitchFamily="34" charset="0"/>
              </a:rPr>
              <a:t>Nacala</a:t>
            </a:r>
            <a:endParaRPr lang="en-GB" sz="1300" dirty="0">
              <a:latin typeface="Arial" panose="020B0604020202020204" pitchFamily="34" charset="0"/>
              <a:cs typeface="Arial" panose="020B0604020202020204" pitchFamily="34" charset="0"/>
            </a:endParaRPr>
          </a:p>
          <a:p>
            <a:pPr marL="0" indent="0">
              <a:lnSpc>
                <a:spcPct val="100000"/>
              </a:lnSpc>
              <a:spcBef>
                <a:spcPts val="400"/>
              </a:spcBef>
              <a:spcAft>
                <a:spcPts val="400"/>
              </a:spcAft>
              <a:buNone/>
            </a:pPr>
            <a:r>
              <a:rPr lang="en-GB" sz="1300" dirty="0">
                <a:solidFill>
                  <a:srgbClr val="569DA4"/>
                </a:solidFill>
                <a:latin typeface="Arial" panose="020B0604020202020204" pitchFamily="34" charset="0"/>
                <a:cs typeface="Arial" panose="020B0604020202020204" pitchFamily="34" charset="0"/>
              </a:rPr>
              <a:t>Required area</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EMKAT 5TN/H: 2.800 M2</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EMKAT 10TN/H: 2.800 M2</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Shandong 5TN/H: 520 M2</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Shandong 10TN/H: 1.040 M2</a:t>
            </a:r>
          </a:p>
          <a:p>
            <a:pPr marL="0" indent="0">
              <a:lnSpc>
                <a:spcPct val="100000"/>
              </a:lnSpc>
              <a:spcBef>
                <a:spcPts val="400"/>
              </a:spcBef>
              <a:spcAft>
                <a:spcPts val="400"/>
              </a:spcAft>
              <a:buNone/>
            </a:pPr>
            <a:r>
              <a:rPr lang="en-GB" sz="1300" dirty="0">
                <a:solidFill>
                  <a:srgbClr val="569DA4"/>
                </a:solidFill>
                <a:latin typeface="Arial" panose="020B0604020202020204" pitchFamily="34" charset="0"/>
                <a:cs typeface="Arial" panose="020B0604020202020204" pitchFamily="34" charset="0"/>
              </a:rPr>
              <a:t>Storage area</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Around 450m3 of Final product storage capacity</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Sulphuric Acid Storage Tanks include in the plant equipment</a:t>
            </a:r>
          </a:p>
          <a:p>
            <a:pPr marL="0" indent="0">
              <a:lnSpc>
                <a:spcPct val="100000"/>
              </a:lnSpc>
              <a:spcBef>
                <a:spcPts val="400"/>
              </a:spcBef>
              <a:spcAft>
                <a:spcPts val="400"/>
              </a:spcAft>
              <a:buNone/>
            </a:pPr>
            <a:r>
              <a:rPr lang="en-GB" sz="1300" dirty="0">
                <a:solidFill>
                  <a:srgbClr val="569DA4"/>
                </a:solidFill>
                <a:latin typeface="Arial" panose="020B0604020202020204" pitchFamily="34" charset="0"/>
                <a:cs typeface="Arial" panose="020B0604020202020204" pitchFamily="34" charset="0"/>
              </a:rPr>
              <a:t>Water access</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Maximum Consumption for productive activities: Between 60 and 1500 m3 need per year (EMKAT/Shandong Swan)</a:t>
            </a:r>
          </a:p>
          <a:p>
            <a:pPr lvl="2">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EMKAT: 60 M3 per year for 5Tn/H; 94 M3 for 10Tn/H</a:t>
            </a:r>
          </a:p>
          <a:p>
            <a:pPr lvl="2">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Shandong: 984 M3 per year for 5Tn/H; 1500 M3 for 10Tn/H</a:t>
            </a:r>
          </a:p>
          <a:p>
            <a:pPr marL="0" indent="0">
              <a:lnSpc>
                <a:spcPct val="100000"/>
              </a:lnSpc>
              <a:spcBef>
                <a:spcPts val="400"/>
              </a:spcBef>
              <a:spcAft>
                <a:spcPts val="400"/>
              </a:spcAft>
              <a:buNone/>
            </a:pPr>
            <a:r>
              <a:rPr lang="en-GB" sz="1300" dirty="0">
                <a:solidFill>
                  <a:srgbClr val="569DA4"/>
                </a:solidFill>
                <a:latin typeface="Arial" panose="020B0604020202020204" pitchFamily="34" charset="0"/>
                <a:cs typeface="Arial" panose="020B0604020202020204" pitchFamily="34" charset="0"/>
              </a:rPr>
              <a:t>Power supply access</a:t>
            </a:r>
          </a:p>
          <a:p>
            <a:pPr lvl="1">
              <a:lnSpc>
                <a:spcPct val="100000"/>
              </a:lnSpc>
              <a:spcBef>
                <a:spcPts val="400"/>
              </a:spcBef>
              <a:spcAft>
                <a:spcPts val="400"/>
              </a:spcAft>
            </a:pPr>
            <a:r>
              <a:rPr lang="en-GB" sz="1300" dirty="0">
                <a:latin typeface="Arial" panose="020B0604020202020204" pitchFamily="34" charset="0"/>
                <a:cs typeface="Arial" panose="020B0604020202020204" pitchFamily="34" charset="0"/>
              </a:rPr>
              <a:t>Maximum Consumption for productive activities: Between 415.000 and 830.000 </a:t>
            </a:r>
            <a:r>
              <a:rPr lang="en-GB" sz="1300" dirty="0" err="1">
                <a:latin typeface="Arial" panose="020B0604020202020204" pitchFamily="34" charset="0"/>
                <a:cs typeface="Arial" panose="020B0604020202020204" pitchFamily="34" charset="0"/>
              </a:rPr>
              <a:t>Kwat</a:t>
            </a:r>
            <a:r>
              <a:rPr lang="en-GB" sz="1300" dirty="0">
                <a:latin typeface="Arial" panose="020B0604020202020204" pitchFamily="34" charset="0"/>
                <a:cs typeface="Arial" panose="020B0604020202020204" pitchFamily="34" charset="0"/>
              </a:rPr>
              <a:t>/Year (Shandong Swan/EMKAT) </a:t>
            </a:r>
          </a:p>
          <a:p>
            <a:pPr lvl="1">
              <a:lnSpc>
                <a:spcPct val="100000"/>
              </a:lnSpc>
              <a:spcBef>
                <a:spcPts val="400"/>
              </a:spcBef>
              <a:spcAft>
                <a:spcPts val="400"/>
              </a:spcAft>
            </a:pPr>
            <a:r>
              <a:rPr lang="en-GB" sz="1300" dirty="0">
                <a:latin typeface="Arial" panose="020B0604020202020204" pitchFamily="34" charset="0"/>
                <a:cs typeface="Arial" panose="020B0604020202020204" pitchFamily="34" charset="0"/>
              </a:rPr>
              <a:t>EMKAT: </a:t>
            </a:r>
          </a:p>
          <a:p>
            <a:pPr lvl="2">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5 TN/H: 522 HP/ 389 KW per hour</a:t>
            </a:r>
          </a:p>
          <a:p>
            <a:pPr lvl="2">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10 TN/H: 1044 HP/ 778 KW per hour</a:t>
            </a:r>
          </a:p>
          <a:p>
            <a:pPr lvl="1">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Shandong</a:t>
            </a:r>
          </a:p>
          <a:p>
            <a:pPr lvl="2">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Stable industrial power supply, 380V,50HZ</a:t>
            </a:r>
          </a:p>
          <a:p>
            <a:pPr lvl="3">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5TN/H: 250.9 KW per hour</a:t>
            </a:r>
          </a:p>
          <a:p>
            <a:pPr lvl="3">
              <a:lnSpc>
                <a:spcPct val="100000"/>
              </a:lnSpc>
              <a:spcBef>
                <a:spcPts val="400"/>
              </a:spcBef>
              <a:spcAft>
                <a:spcPts val="400"/>
              </a:spcAft>
              <a:buClr>
                <a:srgbClr val="569DA4"/>
              </a:buClr>
            </a:pPr>
            <a:r>
              <a:rPr lang="en-GB" sz="1300" dirty="0">
                <a:latin typeface="Arial" panose="020B0604020202020204" pitchFamily="34" charset="0"/>
                <a:cs typeface="Arial" panose="020B0604020202020204" pitchFamily="34" charset="0"/>
              </a:rPr>
              <a:t>10 TN/H: 516.8 KW per hour</a:t>
            </a:r>
          </a:p>
          <a:p>
            <a:pPr marL="0" indent="0">
              <a:lnSpc>
                <a:spcPct val="100000"/>
              </a:lnSpc>
              <a:spcBef>
                <a:spcPts val="400"/>
              </a:spcBef>
              <a:spcAft>
                <a:spcPts val="400"/>
              </a:spcAft>
              <a:buClr>
                <a:srgbClr val="569DA4"/>
              </a:buClr>
              <a:buNone/>
            </a:pPr>
            <a:r>
              <a:rPr lang="en-GB" sz="1300" dirty="0">
                <a:solidFill>
                  <a:srgbClr val="569DA4"/>
                </a:solidFill>
                <a:latin typeface="Arial" panose="020B0604020202020204" pitchFamily="34" charset="0"/>
                <a:cs typeface="Arial" panose="020B0604020202020204" pitchFamily="34" charset="0"/>
              </a:rPr>
              <a:t>Sewage System</a:t>
            </a:r>
          </a:p>
          <a:p>
            <a:pPr marL="0" indent="0">
              <a:buNone/>
            </a:pPr>
            <a:endParaRPr lang="en-GB" dirty="0"/>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48127F9D-0565-4EE7-8DFC-5B11B6BF0E21}"/>
              </a:ext>
            </a:extLst>
          </p:cNvPr>
          <p:cNvSpPr>
            <a:spLocks noGrp="1"/>
          </p:cNvSpPr>
          <p:nvPr>
            <p:ph type="sldNum" sz="quarter" idx="12"/>
          </p:nvPr>
        </p:nvSpPr>
        <p:spPr/>
        <p:txBody>
          <a:bodyPr/>
          <a:lstStyle/>
          <a:p>
            <a:fld id="{C1D7F914-E4F7-455C-A1CC-52701B4165D2}" type="slidenum">
              <a:rPr lang="en-GB" smtClean="0"/>
              <a:t>43</a:t>
            </a:fld>
            <a:endParaRPr lang="en-GB"/>
          </a:p>
        </p:txBody>
      </p:sp>
    </p:spTree>
    <p:extLst>
      <p:ext uri="{BB962C8B-B14F-4D97-AF65-F5344CB8AC3E}">
        <p14:creationId xmlns:p14="http://schemas.microsoft.com/office/powerpoint/2010/main" val="23720732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Location &amp; Facilities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Layout project</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buNone/>
            </a:pPr>
            <a:r>
              <a:rPr lang="en-GB" sz="1200" b="1" dirty="0">
                <a:solidFill>
                  <a:srgbClr val="569DA4"/>
                </a:solidFill>
                <a:latin typeface="Arial" panose="020B0604020202020204" pitchFamily="34" charset="0"/>
                <a:cs typeface="Arial" panose="020B0604020202020204" pitchFamily="34" charset="0"/>
              </a:rPr>
              <a:t>EMKAT 10 TN/H				                                Shandong Swan 10 TN/H</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pic>
        <p:nvPicPr>
          <p:cNvPr id="4" name="Imagem 3"/>
          <p:cNvPicPr>
            <a:picLocks noChangeAspect="1"/>
          </p:cNvPicPr>
          <p:nvPr/>
        </p:nvPicPr>
        <p:blipFill>
          <a:blip r:embed="rId2"/>
          <a:stretch>
            <a:fillRect/>
          </a:stretch>
        </p:blipFill>
        <p:spPr>
          <a:xfrm>
            <a:off x="189412" y="1391920"/>
            <a:ext cx="5525588" cy="3404414"/>
          </a:xfrm>
          <a:prstGeom prst="rect">
            <a:avLst/>
          </a:prstGeom>
        </p:spPr>
      </p:pic>
      <p:pic>
        <p:nvPicPr>
          <p:cNvPr id="5" name="Imagem 4"/>
          <p:cNvPicPr>
            <a:picLocks noChangeAspect="1"/>
          </p:cNvPicPr>
          <p:nvPr/>
        </p:nvPicPr>
        <p:blipFill>
          <a:blip r:embed="rId3"/>
          <a:stretch>
            <a:fillRect/>
          </a:stretch>
        </p:blipFill>
        <p:spPr>
          <a:xfrm>
            <a:off x="6181725" y="1361347"/>
            <a:ext cx="5791200" cy="3465560"/>
          </a:xfrm>
          <a:prstGeom prst="rect">
            <a:avLst/>
          </a:prstGeom>
        </p:spPr>
      </p:pic>
      <p:sp>
        <p:nvSpPr>
          <p:cNvPr id="3" name="Marcador de Posição do Número do Diapositivo 2">
            <a:extLst>
              <a:ext uri="{FF2B5EF4-FFF2-40B4-BE49-F238E27FC236}">
                <a16:creationId xmlns:a16="http://schemas.microsoft.com/office/drawing/2014/main" id="{4F9A43C9-8A7A-469F-89B4-6661B77E45B7}"/>
              </a:ext>
            </a:extLst>
          </p:cNvPr>
          <p:cNvSpPr>
            <a:spLocks noGrp="1"/>
          </p:cNvSpPr>
          <p:nvPr>
            <p:ph type="sldNum" sz="quarter" idx="12"/>
          </p:nvPr>
        </p:nvSpPr>
        <p:spPr/>
        <p:txBody>
          <a:bodyPr/>
          <a:lstStyle/>
          <a:p>
            <a:fld id="{C1D7F914-E4F7-455C-A1CC-52701B4165D2}" type="slidenum">
              <a:rPr lang="en-GB" smtClean="0"/>
              <a:t>44</a:t>
            </a:fld>
            <a:endParaRPr lang="en-GB"/>
          </a:p>
        </p:txBody>
      </p:sp>
    </p:spTree>
    <p:extLst>
      <p:ext uri="{BB962C8B-B14F-4D97-AF65-F5344CB8AC3E}">
        <p14:creationId xmlns:p14="http://schemas.microsoft.com/office/powerpoint/2010/main" val="42751998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11. Environmental assessment requirements</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fontScale="92500" lnSpcReduction="20000"/>
          </a:bodyPr>
          <a:lstStyle/>
          <a:p>
            <a:pPr marL="0" indent="0">
              <a:lnSpc>
                <a:spcPct val="150000"/>
              </a:lnSpc>
              <a:spcBef>
                <a:spcPts val="300"/>
              </a:spcBef>
              <a:spcAft>
                <a:spcPts val="300"/>
              </a:spcAft>
              <a:buNone/>
            </a:pPr>
            <a:r>
              <a:rPr lang="en-GB" sz="1300" dirty="0">
                <a:solidFill>
                  <a:srgbClr val="569DA4"/>
                </a:solidFill>
                <a:latin typeface="Arial" panose="020B0604020202020204" pitchFamily="34" charset="0"/>
                <a:cs typeface="Arial" panose="020B0604020202020204" pitchFamily="34" charset="0"/>
              </a:rPr>
              <a:t>Definition of Environmental Assessment grade that applies (B or C):</a:t>
            </a:r>
          </a:p>
          <a:p>
            <a:pPr lvl="1">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The Seed Treatment Plant does not fall into category A as long as its location is not in protected areas or areas with specific conditions;</a:t>
            </a:r>
          </a:p>
          <a:p>
            <a:pPr lvl="1">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The activity “Processing or seed treatment” is not included as an example in any of the Categories B or C. Although “</a:t>
            </a:r>
            <a:r>
              <a:rPr lang="en-GB" sz="1300" dirty="0" err="1">
                <a:latin typeface="Arial" panose="020B0604020202020204" pitchFamily="34" charset="0"/>
                <a:cs typeface="Arial" panose="020B0604020202020204" pitchFamily="34" charset="0"/>
              </a:rPr>
              <a:t>delinting</a:t>
            </a:r>
            <a:r>
              <a:rPr lang="en-GB" sz="1300" dirty="0">
                <a:latin typeface="Arial" panose="020B0604020202020204" pitchFamily="34" charset="0"/>
                <a:cs typeface="Arial" panose="020B0604020202020204" pitchFamily="34" charset="0"/>
              </a:rPr>
              <a:t>” with diluted sulphuric acid is considered a </a:t>
            </a:r>
            <a:r>
              <a:rPr lang="en-GB" sz="1300" dirty="0" err="1">
                <a:latin typeface="Arial" panose="020B0604020202020204" pitchFamily="34" charset="0"/>
                <a:cs typeface="Arial" panose="020B0604020202020204" pitchFamily="34" charset="0"/>
              </a:rPr>
              <a:t>delinting</a:t>
            </a:r>
            <a:r>
              <a:rPr lang="en-GB" sz="1300" dirty="0">
                <a:latin typeface="Arial" panose="020B0604020202020204" pitchFamily="34" charset="0"/>
                <a:cs typeface="Arial" panose="020B0604020202020204" pitchFamily="34" charset="0"/>
              </a:rPr>
              <a:t> method without major environmental impacts, due to the use of sulphuric acid in the process of treatment of cotton seeds it appears that it will be included in Category B, to be confirmed after the submission of the Process Instruction at MITADER.</a:t>
            </a:r>
          </a:p>
          <a:p>
            <a:pPr marL="0" indent="0">
              <a:lnSpc>
                <a:spcPct val="150000"/>
              </a:lnSpc>
              <a:spcBef>
                <a:spcPts val="300"/>
              </a:spcBef>
              <a:spcAft>
                <a:spcPts val="300"/>
              </a:spcAft>
              <a:buNone/>
            </a:pPr>
            <a:r>
              <a:rPr lang="en-GB" sz="1300" dirty="0">
                <a:solidFill>
                  <a:srgbClr val="569DA4"/>
                </a:solidFill>
                <a:latin typeface="Arial" panose="020B0604020202020204" pitchFamily="34" charset="0"/>
                <a:cs typeface="Arial" panose="020B0604020202020204" pitchFamily="34" charset="0"/>
              </a:rPr>
              <a:t>Requirement for EIA (Environmental impact study) or EAS (Simplified Environmental Study) </a:t>
            </a:r>
          </a:p>
          <a:p>
            <a:pPr lvl="1">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Step 1: Registration or Instruction of the Process through the Provincial Directorate of Land, Environment and Rural Development (DPTADER) of </a:t>
            </a:r>
            <a:r>
              <a:rPr lang="en-GB" sz="1300" dirty="0" err="1">
                <a:latin typeface="Arial" panose="020B0604020202020204" pitchFamily="34" charset="0"/>
                <a:cs typeface="Arial" panose="020B0604020202020204" pitchFamily="34" charset="0"/>
              </a:rPr>
              <a:t>Nampula</a:t>
            </a:r>
            <a:r>
              <a:rPr lang="en-GB" sz="1300" dirty="0">
                <a:latin typeface="Arial" panose="020B0604020202020204" pitchFamily="34" charset="0"/>
                <a:cs typeface="Arial" panose="020B0604020202020204" pitchFamily="34" charset="0"/>
              </a:rPr>
              <a:t> using the attached form.</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If the feedback of DPTADER is into category B, there is a need for a Simplified Environmental Study (EAS).</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If the feedback of DPTADER is into category C, the project is exempt from EIA or EAS;</a:t>
            </a:r>
          </a:p>
          <a:p>
            <a:pPr lvl="1">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Timeline</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Pre-evaluation feedback: up to 8 working days;</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Terms of reference for EAS feedback: up to 15 working days</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Simplified environmental study feedback: up to 30 working days;</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Issuance of the environmental license: 8 working days, after payment of the fees due;</a:t>
            </a:r>
          </a:p>
          <a:p>
            <a:pPr lvl="2">
              <a:lnSpc>
                <a:spcPct val="150000"/>
              </a:lnSpc>
              <a:spcBef>
                <a:spcPts val="300"/>
              </a:spcBef>
              <a:spcAft>
                <a:spcPts val="300"/>
              </a:spcAft>
              <a:buClr>
                <a:srgbClr val="569DA4"/>
              </a:buClr>
            </a:pPr>
            <a:endParaRPr lang="en-GB" sz="1300" dirty="0">
              <a:latin typeface="Arial" panose="020B0604020202020204" pitchFamily="34" charset="0"/>
              <a:cs typeface="Arial" panose="020B0604020202020204" pitchFamily="34" charset="0"/>
            </a:endParaRPr>
          </a:p>
          <a:p>
            <a:pPr lvl="1">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Applicable fees</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Category B: 0.1% of the total investment amount.</a:t>
            </a:r>
          </a:p>
          <a:p>
            <a:pPr lvl="2">
              <a:lnSpc>
                <a:spcPct val="150000"/>
              </a:lnSpc>
              <a:spcBef>
                <a:spcPts val="300"/>
              </a:spcBef>
              <a:spcAft>
                <a:spcPts val="300"/>
              </a:spcAft>
              <a:buClr>
                <a:srgbClr val="569DA4"/>
              </a:buClr>
            </a:pPr>
            <a:r>
              <a:rPr lang="en-GB" sz="1300" dirty="0">
                <a:latin typeface="Arial" panose="020B0604020202020204" pitchFamily="34" charset="0"/>
                <a:cs typeface="Arial" panose="020B0604020202020204" pitchFamily="34" charset="0"/>
              </a:rPr>
              <a:t>Category C: 0.01% of the total investment amount.</a:t>
            </a:r>
          </a:p>
          <a:p>
            <a:endParaRPr lang="en-GB" sz="20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FFC69D03-BDCA-4F18-AFA5-C027E14FF440}"/>
              </a:ext>
            </a:extLst>
          </p:cNvPr>
          <p:cNvSpPr>
            <a:spLocks noGrp="1"/>
          </p:cNvSpPr>
          <p:nvPr>
            <p:ph type="sldNum" sz="quarter" idx="12"/>
          </p:nvPr>
        </p:nvSpPr>
        <p:spPr/>
        <p:txBody>
          <a:bodyPr/>
          <a:lstStyle/>
          <a:p>
            <a:fld id="{C1D7F914-E4F7-455C-A1CC-52701B4165D2}" type="slidenum">
              <a:rPr lang="en-GB" smtClean="0"/>
              <a:t>45</a:t>
            </a:fld>
            <a:endParaRPr lang="en-GB"/>
          </a:p>
        </p:txBody>
      </p:sp>
    </p:spTree>
    <p:extLst>
      <p:ext uri="{BB962C8B-B14F-4D97-AF65-F5344CB8AC3E}">
        <p14:creationId xmlns:p14="http://schemas.microsoft.com/office/powerpoint/2010/main" val="25613373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Environmental assessment requirements</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buNone/>
            </a:pPr>
            <a:endParaRPr lang="en-GB" sz="20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graphicFrame>
        <p:nvGraphicFramePr>
          <p:cNvPr id="3" name="Tabela 2"/>
          <p:cNvGraphicFramePr>
            <a:graphicFrameLocks noGrp="1"/>
          </p:cNvGraphicFramePr>
          <p:nvPr>
            <p:extLst>
              <p:ext uri="{D42A27DB-BD31-4B8C-83A1-F6EECF244321}">
                <p14:modId xmlns:p14="http://schemas.microsoft.com/office/powerpoint/2010/main" val="2465251859"/>
              </p:ext>
            </p:extLst>
          </p:nvPr>
        </p:nvGraphicFramePr>
        <p:xfrm>
          <a:off x="148046" y="390428"/>
          <a:ext cx="11754940" cy="6367423"/>
        </p:xfrm>
        <a:graphic>
          <a:graphicData uri="http://schemas.openxmlformats.org/drawingml/2006/table">
            <a:tbl>
              <a:tblPr firstRow="1" bandRow="1"/>
              <a:tblGrid>
                <a:gridCol w="1967787">
                  <a:extLst>
                    <a:ext uri="{9D8B030D-6E8A-4147-A177-3AD203B41FA5}">
                      <a16:colId xmlns:a16="http://schemas.microsoft.com/office/drawing/2014/main" val="3798488768"/>
                    </a:ext>
                  </a:extLst>
                </a:gridCol>
                <a:gridCol w="3904505">
                  <a:extLst>
                    <a:ext uri="{9D8B030D-6E8A-4147-A177-3AD203B41FA5}">
                      <a16:colId xmlns:a16="http://schemas.microsoft.com/office/drawing/2014/main" val="3385863916"/>
                    </a:ext>
                  </a:extLst>
                </a:gridCol>
                <a:gridCol w="642120">
                  <a:extLst>
                    <a:ext uri="{9D8B030D-6E8A-4147-A177-3AD203B41FA5}">
                      <a16:colId xmlns:a16="http://schemas.microsoft.com/office/drawing/2014/main" val="2571933915"/>
                    </a:ext>
                  </a:extLst>
                </a:gridCol>
                <a:gridCol w="4681793">
                  <a:extLst>
                    <a:ext uri="{9D8B030D-6E8A-4147-A177-3AD203B41FA5}">
                      <a16:colId xmlns:a16="http://schemas.microsoft.com/office/drawing/2014/main" val="4013333910"/>
                    </a:ext>
                  </a:extLst>
                </a:gridCol>
                <a:gridCol w="558735">
                  <a:extLst>
                    <a:ext uri="{9D8B030D-6E8A-4147-A177-3AD203B41FA5}">
                      <a16:colId xmlns:a16="http://schemas.microsoft.com/office/drawing/2014/main" val="1317502146"/>
                    </a:ext>
                  </a:extLst>
                </a:gridCol>
              </a:tblGrid>
              <a:tr h="286310">
                <a:tc>
                  <a:txBody>
                    <a:bodyPr/>
                    <a:lstStyle/>
                    <a:p>
                      <a:pPr algn="l" rtl="0" fontAlgn="ctr"/>
                      <a:r>
                        <a:rPr lang="en-GB" sz="1000" b="1" i="0" u="none" strike="noStrike" dirty="0">
                          <a:solidFill>
                            <a:srgbClr val="FFFFFF"/>
                          </a:solidFill>
                          <a:effectLst/>
                          <a:latin typeface="Arial" panose="020B0604020202020204" pitchFamily="34" charset="0"/>
                        </a:rPr>
                        <a:t>Risk Variables</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1" i="0" u="none" strike="noStrike">
                          <a:solidFill>
                            <a:srgbClr val="FFFFFF"/>
                          </a:solidFill>
                          <a:effectLst/>
                          <a:latin typeface="Arial" panose="020B0604020202020204" pitchFamily="34" charset="0"/>
                        </a:rPr>
                        <a:t>EMKAT</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1" i="0" u="none" strike="noStrike">
                          <a:solidFill>
                            <a:srgbClr val="FFFFFF"/>
                          </a:solidFill>
                          <a:effectLst/>
                          <a:latin typeface="Arial" panose="020B0604020202020204" pitchFamily="34" charset="0"/>
                        </a:rPr>
                        <a:t>Grade (1-5)</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1" i="0" u="none" strike="noStrike">
                          <a:solidFill>
                            <a:srgbClr val="FFFFFF"/>
                          </a:solidFill>
                          <a:effectLst/>
                          <a:latin typeface="Arial" panose="020B0604020202020204" pitchFamily="34" charset="0"/>
                        </a:rPr>
                        <a:t>SWAN</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1" i="0" u="none" strike="noStrike">
                          <a:solidFill>
                            <a:srgbClr val="FFFFFF"/>
                          </a:solidFill>
                          <a:effectLst/>
                          <a:latin typeface="Arial" panose="020B0604020202020204" pitchFamily="34" charset="0"/>
                        </a:rPr>
                        <a:t>Grade (1-5)</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2272097914"/>
                  </a:ext>
                </a:extLst>
              </a:tr>
              <a:tr h="444006">
                <a:tc>
                  <a:txBody>
                    <a:bodyPr/>
                    <a:lstStyle/>
                    <a:p>
                      <a:pPr algn="just" rtl="0" fontAlgn="ctr"/>
                      <a:r>
                        <a:rPr lang="en-GB" sz="1000" b="0" i="0" u="none" strike="noStrike" dirty="0">
                          <a:solidFill>
                            <a:srgbClr val="FFFFFF"/>
                          </a:solidFill>
                          <a:effectLst/>
                          <a:latin typeface="Arial" panose="020B0604020202020204" pitchFamily="34" charset="0"/>
                        </a:rPr>
                        <a:t>Waste  treatment system   (solid residuals)</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The burnt lint is neutralized and becomes alkaline and thus poses no threat to environment even if delivered to atmosphere. The system doesn´t have important impact on Solid waste and their disposal.</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5</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The system doesn´t have important impact on Solid waste and their disposal. Possible increase of soil erosion by the wind or water,  on the site</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1740857944"/>
                  </a:ext>
                </a:extLst>
              </a:tr>
              <a:tr h="588859">
                <a:tc>
                  <a:txBody>
                    <a:bodyPr/>
                    <a:lstStyle/>
                    <a:p>
                      <a:pPr algn="just" rtl="0" fontAlgn="ctr"/>
                      <a:r>
                        <a:rPr lang="en-GB" sz="1000" b="0" i="0" u="none" strike="noStrike" dirty="0">
                          <a:solidFill>
                            <a:srgbClr val="FFFFFF"/>
                          </a:solidFill>
                          <a:effectLst/>
                          <a:latin typeface="Arial" panose="020B0604020202020204" pitchFamily="34" charset="0"/>
                        </a:rPr>
                        <a:t>Water treatment system</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There is a special cleaning system of the returning liquids to avoid that these will be discharged to the ground water. This resulted to a reduction in pollution by 95% as the diluted mix remains clean.</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a:solidFill>
                            <a:srgbClr val="FFFFFF"/>
                          </a:solidFill>
                          <a:effectLst/>
                          <a:latin typeface="Arial" panose="020B0604020202020204" pitchFamily="34" charset="0"/>
                        </a:rPr>
                        <a:t>It needs some water to clean the machine while processing season completed to stop the acid delinting line or a long breakdown time for the acid delinting line. The water that used to clean the centrifuguer, neutralizing and coating machine can not be discharged to land, which need to discharged to a sedimentation basin. </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857939489"/>
                  </a:ext>
                </a:extLst>
              </a:tr>
              <a:tr h="434272">
                <a:tc>
                  <a:txBody>
                    <a:bodyPr/>
                    <a:lstStyle/>
                    <a:p>
                      <a:pPr algn="just" rtl="0" fontAlgn="ctr"/>
                      <a:r>
                        <a:rPr lang="en-GB" sz="1000" b="0" i="0" u="none" strike="noStrike" dirty="0">
                          <a:solidFill>
                            <a:srgbClr val="FFFFFF"/>
                          </a:solidFill>
                          <a:effectLst/>
                          <a:latin typeface="Arial" panose="020B0604020202020204" pitchFamily="34" charset="0"/>
                        </a:rPr>
                        <a:t>Air Pollution (Outside plant)</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No Major emissions in the atmosphere or downgrading of the atmosphere quality. No bad odours. No changes in the movement of air, humidity or temperature or any kind of climatic change locally or to a wider extent</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5</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Emission of bad odours in the surrounding area. Possible  emissions in the atmosphere or downgrading of the atmosphere quality. Increase of the existent noise level. </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1791735658"/>
                  </a:ext>
                </a:extLst>
              </a:tr>
              <a:tr h="741893">
                <a:tc>
                  <a:txBody>
                    <a:bodyPr/>
                    <a:lstStyle/>
                    <a:p>
                      <a:pPr algn="just" rtl="0" fontAlgn="ctr"/>
                      <a:r>
                        <a:rPr lang="en-GB" sz="1000" b="0" i="0" u="none" strike="noStrike">
                          <a:solidFill>
                            <a:srgbClr val="FFFFFF"/>
                          </a:solidFill>
                          <a:effectLst/>
                          <a:latin typeface="Arial" panose="020B0604020202020204" pitchFamily="34" charset="0"/>
                        </a:rPr>
                        <a:t>Air Pollution (inside plant)</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The cyclones receiving the hydrolysed fibre are only 95% efficient. That means 5% is wasted in the air. For an extra cost of €60,000 they can provide a complete </a:t>
                      </a:r>
                      <a:r>
                        <a:rPr lang="en-GB" sz="900" b="0" i="0" u="none" strike="noStrike" dirty="0" err="1">
                          <a:solidFill>
                            <a:srgbClr val="FFFFFF"/>
                          </a:solidFill>
                          <a:effectLst/>
                          <a:latin typeface="Arial" panose="020B0604020202020204" pitchFamily="34" charset="0"/>
                        </a:rPr>
                        <a:t>dedusting</a:t>
                      </a:r>
                      <a:r>
                        <a:rPr lang="en-GB" sz="900" b="0" i="0" u="none" strike="noStrike" dirty="0">
                          <a:solidFill>
                            <a:srgbClr val="FFFFFF"/>
                          </a:solidFill>
                          <a:effectLst/>
                          <a:latin typeface="Arial" panose="020B0604020202020204" pitchFamily="34" charset="0"/>
                        </a:rPr>
                        <a:t> technology.</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Cyclone system in the proposal can catch more than 80% dust and the other less than 20% dust to the air or surrounding area.  There is a pulse dust collector, which help to catch the rest dust to 99%. The investment is about USD15, 000. Sulphide Air to atmosphere. It needs another separate system to dealing after pulse dust collector, which need another USD285000.  </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3330874629"/>
                  </a:ext>
                </a:extLst>
              </a:tr>
              <a:tr h="301131">
                <a:tc>
                  <a:txBody>
                    <a:bodyPr/>
                    <a:lstStyle/>
                    <a:p>
                      <a:pPr algn="just" rtl="0" fontAlgn="ctr"/>
                      <a:r>
                        <a:rPr lang="en-GB" sz="1000" b="0" i="0" u="none" strike="noStrike">
                          <a:solidFill>
                            <a:srgbClr val="FFFFFF"/>
                          </a:solidFill>
                          <a:effectLst/>
                          <a:latin typeface="Arial" panose="020B0604020202020204" pitchFamily="34" charset="0"/>
                        </a:rPr>
                        <a:t>Humidity level and control</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No changes in the movement of air, humidity or temperature or any kind of climatic change locally or to a wider extent</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No changes in the movement of air, humidity or temperature or any kind of climatic change locally or to a wider extent</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3388217339"/>
                  </a:ext>
                </a:extLst>
              </a:tr>
              <a:tr h="569522">
                <a:tc>
                  <a:txBody>
                    <a:bodyPr/>
                    <a:lstStyle/>
                    <a:p>
                      <a:pPr algn="just" rtl="0" fontAlgn="ctr"/>
                      <a:r>
                        <a:rPr lang="en-GB" sz="1000" b="0" i="0" u="none" strike="noStrike" dirty="0">
                          <a:solidFill>
                            <a:srgbClr val="FFFFFF"/>
                          </a:solidFill>
                          <a:effectLst/>
                          <a:latin typeface="Arial" panose="020B0604020202020204" pitchFamily="34" charset="0"/>
                        </a:rPr>
                        <a:t>Explosion/Fire risk</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No danger of explosion or leakage of dangerous substances (including, among others, petroleum, insecticides, chemical substances or radiation) in case of accident or abnormal conditions</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No danger of explosion or leakage of dangerous substances (including, among others, petroleum, insecticides, chemical substances or radiation) in case of accident or abnormal conditions</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121503583"/>
                  </a:ext>
                </a:extLst>
              </a:tr>
              <a:tr h="269596">
                <a:tc>
                  <a:txBody>
                    <a:bodyPr/>
                    <a:lstStyle/>
                    <a:p>
                      <a:pPr algn="just" rtl="0" fontAlgn="ctr"/>
                      <a:r>
                        <a:rPr lang="en-GB" sz="1000" b="0" i="0" u="none" strike="noStrike">
                          <a:solidFill>
                            <a:srgbClr val="FFFFFF"/>
                          </a:solidFill>
                          <a:effectLst/>
                          <a:latin typeface="Arial" panose="020B0604020202020204" pitchFamily="34" charset="0"/>
                        </a:rPr>
                        <a:t>Risk in Raw Matterial Storage</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All equipment used for the diluted Sulphuric Acid Chemical Delinting is made of stainless steel type 316L.</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5</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Concentrated Acid Tank is normal steel</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3157862804"/>
                  </a:ext>
                </a:extLst>
              </a:tr>
              <a:tr h="144705">
                <a:tc>
                  <a:txBody>
                    <a:bodyPr/>
                    <a:lstStyle/>
                    <a:p>
                      <a:pPr algn="just" rtl="0" fontAlgn="ctr"/>
                      <a:r>
                        <a:rPr lang="en-GB" sz="1000" b="0" i="0" u="none" strike="noStrike">
                          <a:solidFill>
                            <a:srgbClr val="FFFFFF"/>
                          </a:solidFill>
                          <a:effectLst/>
                          <a:latin typeface="Arial" panose="020B0604020202020204" pitchFamily="34" charset="0"/>
                        </a:rPr>
                        <a:t>Power Supply consumption</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a:solidFill>
                            <a:srgbClr val="FFFFFF"/>
                          </a:solidFill>
                          <a:effectLst/>
                          <a:latin typeface="Arial" panose="020B0604020202020204" pitchFamily="34" charset="0"/>
                        </a:rPr>
                        <a:t>537 KW per hour</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1" i="0" u="none" strike="noStrike">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Equipped power 250.9KW per hour</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1"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1297392009"/>
                  </a:ext>
                </a:extLst>
              </a:tr>
              <a:tr h="144705">
                <a:tc>
                  <a:txBody>
                    <a:bodyPr/>
                    <a:lstStyle/>
                    <a:p>
                      <a:pPr algn="just" rtl="0" fontAlgn="ctr"/>
                      <a:r>
                        <a:rPr lang="en-GB" sz="1000" b="0" i="0" u="none" strike="noStrike" dirty="0">
                          <a:solidFill>
                            <a:srgbClr val="FFFFFF"/>
                          </a:solidFill>
                          <a:effectLst/>
                          <a:latin typeface="Arial" panose="020B0604020202020204" pitchFamily="34" charset="0"/>
                        </a:rPr>
                        <a:t>Diesel consumption</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25 Litres/hr</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80KG/H</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2569475292"/>
                  </a:ext>
                </a:extLst>
              </a:tr>
              <a:tr h="144705">
                <a:tc>
                  <a:txBody>
                    <a:bodyPr/>
                    <a:lstStyle/>
                    <a:p>
                      <a:pPr algn="just" rtl="0" fontAlgn="ctr"/>
                      <a:r>
                        <a:rPr lang="en-GB" sz="1000" b="0" i="0" u="none" strike="noStrike" dirty="0">
                          <a:solidFill>
                            <a:srgbClr val="FFFFFF"/>
                          </a:solidFill>
                          <a:effectLst/>
                          <a:latin typeface="Arial" panose="020B0604020202020204" pitchFamily="34" charset="0"/>
                        </a:rPr>
                        <a:t>Water consumption</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12.32 Lt per 1 Ton of seed</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200 Lt per 1 Ton of seed</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2787729115"/>
                  </a:ext>
                </a:extLst>
              </a:tr>
              <a:tr h="186830">
                <a:tc rowSpan="3">
                  <a:txBody>
                    <a:bodyPr/>
                    <a:lstStyle/>
                    <a:p>
                      <a:pPr algn="just" rtl="0" fontAlgn="ctr"/>
                      <a:r>
                        <a:rPr lang="en-GB" sz="1000" b="0" i="0" u="none" strike="noStrike" dirty="0">
                          <a:solidFill>
                            <a:srgbClr val="FFFFFF"/>
                          </a:solidFill>
                          <a:effectLst/>
                          <a:latin typeface="Arial" panose="020B0604020202020204" pitchFamily="34" charset="0"/>
                        </a:rPr>
                        <a:t>Type of Raw Materials and Chemicals requirements</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rowSpan="3">
                  <a:txBody>
                    <a:bodyPr/>
                    <a:lstStyle/>
                    <a:p>
                      <a:pPr algn="ctr" rtl="0" fontAlgn="t"/>
                      <a:r>
                        <a:rPr lang="en-GB" sz="900" b="0" i="0" u="none" strike="noStrike" dirty="0">
                          <a:solidFill>
                            <a:srgbClr val="FFFFFF"/>
                          </a:solidFill>
                          <a:effectLst/>
                          <a:latin typeface="Arial" panose="020B0604020202020204" pitchFamily="34" charset="0"/>
                        </a:rPr>
                        <a:t>Sulphuric acid, </a:t>
                      </a:r>
                      <a:r>
                        <a:rPr lang="en-GB" sz="900" b="0" i="0" u="none" strike="noStrike" dirty="0" err="1">
                          <a:solidFill>
                            <a:srgbClr val="FFFFFF"/>
                          </a:solidFill>
                          <a:effectLst/>
                          <a:latin typeface="Arial" panose="020B0604020202020204" pitchFamily="34" charset="0"/>
                        </a:rPr>
                        <a:t>Tergitol</a:t>
                      </a:r>
                      <a:r>
                        <a:rPr lang="en-GB" sz="900" b="0" i="0" u="none" strike="noStrike" dirty="0">
                          <a:solidFill>
                            <a:srgbClr val="FFFFFF"/>
                          </a:solidFill>
                          <a:effectLst/>
                          <a:latin typeface="Arial" panose="020B0604020202020204" pitchFamily="34" charset="0"/>
                        </a:rPr>
                        <a:t> , Diluted Caustic Soda</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rowSpan="3">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Chemical for coating, proportion:1:70-100(</a:t>
                      </a:r>
                      <a:r>
                        <a:rPr lang="en-GB" sz="900" b="0" i="0" u="none" strike="noStrike" dirty="0" err="1">
                          <a:solidFill>
                            <a:srgbClr val="FFFFFF"/>
                          </a:solidFill>
                          <a:effectLst/>
                          <a:latin typeface="Arial" panose="020B0604020202020204" pitchFamily="34" charset="0"/>
                        </a:rPr>
                        <a:t>chemical:seed</a:t>
                      </a:r>
                      <a:r>
                        <a:rPr lang="en-GB" sz="900" b="0" i="0" u="none" strike="noStrike" dirty="0">
                          <a:solidFill>
                            <a:srgbClr val="FFFFFF"/>
                          </a:solidFill>
                          <a:effectLst/>
                          <a:latin typeface="Arial" panose="020B0604020202020204" pitchFamily="34" charset="0"/>
                        </a:rPr>
                        <a:t>)</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69DA4"/>
                    </a:solidFill>
                  </a:tcPr>
                </a:tc>
                <a:tc rowSpan="3">
                  <a:txBody>
                    <a:bodyPr/>
                    <a:lstStyle/>
                    <a:p>
                      <a:pPr algn="ctr" rtl="0" fontAlgn="ctr"/>
                      <a:r>
                        <a:rPr lang="en-GB" sz="1000" b="0"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1282011526"/>
                  </a:ext>
                </a:extLst>
              </a:tr>
              <a:tr h="174622">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rtl="0" fontAlgn="t"/>
                      <a:r>
                        <a:rPr lang="en-GB" sz="900" b="0" i="0" u="none" strike="noStrike" dirty="0">
                          <a:solidFill>
                            <a:srgbClr val="FFFFFF"/>
                          </a:solidFill>
                          <a:effectLst/>
                          <a:latin typeface="Arial" panose="020B0604020202020204" pitchFamily="34" charset="0"/>
                        </a:rPr>
                        <a:t>Alkaline materials for neutralization. Proportion for Calcium carbonate powder</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569DA4"/>
                    </a:solidFill>
                  </a:tcPr>
                </a:tc>
                <a:tc vMerge="1">
                  <a:txBody>
                    <a:bodyPr/>
                    <a:lstStyle/>
                    <a:p>
                      <a:endParaRPr lang="en-GB"/>
                    </a:p>
                  </a:txBody>
                  <a:tcPr/>
                </a:tc>
                <a:extLst>
                  <a:ext uri="{0D108BD9-81ED-4DB2-BD59-A6C34878D82A}">
                    <a16:rowId xmlns:a16="http://schemas.microsoft.com/office/drawing/2014/main" val="2138445447"/>
                  </a:ext>
                </a:extLst>
              </a:tr>
              <a:tr h="144705">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rtl="0" fontAlgn="t"/>
                      <a:r>
                        <a:rPr lang="en-GB" sz="900" b="0" i="0" u="none" strike="noStrike" dirty="0">
                          <a:solidFill>
                            <a:srgbClr val="FFFFFF"/>
                          </a:solidFill>
                          <a:effectLst/>
                          <a:latin typeface="Arial" panose="020B0604020202020204" pitchFamily="34" charset="0"/>
                        </a:rPr>
                        <a:t>and water is about 1:15.</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69DA4"/>
                    </a:solidFill>
                  </a:tcPr>
                </a:tc>
                <a:tc vMerge="1">
                  <a:txBody>
                    <a:bodyPr/>
                    <a:lstStyle/>
                    <a:p>
                      <a:endParaRPr lang="en-GB"/>
                    </a:p>
                  </a:txBody>
                  <a:tcPr/>
                </a:tc>
                <a:extLst>
                  <a:ext uri="{0D108BD9-81ED-4DB2-BD59-A6C34878D82A}">
                    <a16:rowId xmlns:a16="http://schemas.microsoft.com/office/drawing/2014/main" val="2532778635"/>
                  </a:ext>
                </a:extLst>
              </a:tr>
              <a:tr h="144705">
                <a:tc rowSpan="2">
                  <a:txBody>
                    <a:bodyPr/>
                    <a:lstStyle/>
                    <a:p>
                      <a:pPr algn="just" rtl="0" fontAlgn="ctr"/>
                      <a:r>
                        <a:rPr lang="en-GB" sz="1000" b="0" i="0" u="none" strike="noStrike" dirty="0">
                          <a:solidFill>
                            <a:srgbClr val="FFFFFF"/>
                          </a:solidFill>
                          <a:effectLst/>
                          <a:latin typeface="Arial" panose="020B0604020202020204" pitchFamily="34" charset="0"/>
                        </a:rPr>
                        <a:t>Plumbing quality on concentrated acid side</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rowSpan="2">
                  <a:txBody>
                    <a:bodyPr/>
                    <a:lstStyle/>
                    <a:p>
                      <a:pPr algn="ctr" rtl="0" fontAlgn="t"/>
                      <a:r>
                        <a:rPr lang="en-GB" sz="900" b="0" i="0" u="none" strike="noStrike" dirty="0">
                          <a:solidFill>
                            <a:srgbClr val="FFFFFF"/>
                          </a:solidFill>
                          <a:effectLst/>
                          <a:latin typeface="Arial" panose="020B0604020202020204" pitchFamily="34" charset="0"/>
                        </a:rPr>
                        <a:t>Stainless steel type 316L.</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rowSpan="2">
                  <a:txBody>
                    <a:bodyPr/>
                    <a:lstStyle/>
                    <a:p>
                      <a:pPr algn="ctr" rtl="0" fontAlgn="ctr"/>
                      <a:r>
                        <a:rPr lang="en-GB" sz="1000" b="0" i="0" u="none" strike="noStrike">
                          <a:solidFill>
                            <a:srgbClr val="FFFFFF"/>
                          </a:solidFill>
                          <a:effectLst/>
                          <a:latin typeface="Arial" panose="020B0604020202020204" pitchFamily="34" charset="0"/>
                        </a:rPr>
                        <a:t>5</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 All plumbing on Diluted sulphuric acid side</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69DA4"/>
                    </a:solidFill>
                  </a:tcPr>
                </a:tc>
                <a:tc rowSpan="2">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2149494956"/>
                  </a:ext>
                </a:extLst>
              </a:tr>
              <a:tr h="144705">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rtl="0" fontAlgn="t"/>
                      <a:r>
                        <a:rPr lang="en-GB" sz="900" b="0" i="0" u="none" strike="noStrike" dirty="0">
                          <a:solidFill>
                            <a:srgbClr val="FFFFFF"/>
                          </a:solidFill>
                          <a:effectLst/>
                          <a:latin typeface="Arial" panose="020B0604020202020204" pitchFamily="34" charset="0"/>
                        </a:rPr>
                        <a:t>is 316L steel or LLDPE plastic.</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69DA4"/>
                    </a:solidFill>
                  </a:tcPr>
                </a:tc>
                <a:tc vMerge="1">
                  <a:txBody>
                    <a:bodyPr/>
                    <a:lstStyle/>
                    <a:p>
                      <a:endParaRPr lang="en-GB"/>
                    </a:p>
                  </a:txBody>
                  <a:tcPr/>
                </a:tc>
                <a:extLst>
                  <a:ext uri="{0D108BD9-81ED-4DB2-BD59-A6C34878D82A}">
                    <a16:rowId xmlns:a16="http://schemas.microsoft.com/office/drawing/2014/main" val="2546828060"/>
                  </a:ext>
                </a:extLst>
              </a:tr>
              <a:tr h="144705">
                <a:tc rowSpan="2">
                  <a:txBody>
                    <a:bodyPr/>
                    <a:lstStyle/>
                    <a:p>
                      <a:pPr algn="just" rtl="0" fontAlgn="ctr"/>
                      <a:r>
                        <a:rPr lang="en-GB" sz="1000" b="0" i="0" u="none" strike="noStrike" dirty="0">
                          <a:solidFill>
                            <a:srgbClr val="FFFFFF"/>
                          </a:solidFill>
                          <a:effectLst/>
                          <a:latin typeface="Arial" panose="020B0604020202020204" pitchFamily="34" charset="0"/>
                        </a:rPr>
                        <a:t>Protection of electric systems/</a:t>
                      </a:r>
                      <a:r>
                        <a:rPr lang="en-GB" sz="1000" b="0" i="0" u="none" strike="noStrike" dirty="0" err="1">
                          <a:solidFill>
                            <a:srgbClr val="FFFFFF"/>
                          </a:solidFill>
                          <a:effectLst/>
                          <a:latin typeface="Arial" panose="020B0604020202020204" pitchFamily="34" charset="0"/>
                        </a:rPr>
                        <a:t>equipments</a:t>
                      </a:r>
                      <a:r>
                        <a:rPr lang="en-GB" sz="1000" b="0" i="0" u="none" strike="noStrike" dirty="0">
                          <a:solidFill>
                            <a:srgbClr val="FFFFFF"/>
                          </a:solidFill>
                          <a:effectLst/>
                          <a:latin typeface="Arial" panose="020B0604020202020204" pitchFamily="34" charset="0"/>
                        </a:rPr>
                        <a:t> against acid, humidity</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rowSpan="2">
                  <a:txBody>
                    <a:bodyPr/>
                    <a:lstStyle/>
                    <a:p>
                      <a:pPr algn="ctr" rtl="0" fontAlgn="t"/>
                      <a:r>
                        <a:rPr lang="en-GB" sz="900" b="0" i="0" u="none" strike="noStrike" dirty="0">
                          <a:solidFill>
                            <a:srgbClr val="FFFFFF"/>
                          </a:solidFill>
                          <a:effectLst/>
                          <a:latin typeface="Arial" panose="020B0604020202020204" pitchFamily="34" charset="0"/>
                        </a:rPr>
                        <a:t>All equipment used for the diluted Sulphuric Acid Chemical Delinting is made of stainless steel type 316L.</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rowSpan="2">
                  <a:txBody>
                    <a:bodyPr/>
                    <a:lstStyle/>
                    <a:p>
                      <a:pPr algn="ctr" rtl="0" fontAlgn="ctr"/>
                      <a:r>
                        <a:rPr lang="en-GB" sz="1000" b="0" i="0" u="none" strike="noStrike">
                          <a:solidFill>
                            <a:srgbClr val="FFFFFF"/>
                          </a:solidFill>
                          <a:effectLst/>
                          <a:latin typeface="Arial" panose="020B0604020202020204" pitchFamily="34" charset="0"/>
                        </a:rPr>
                        <a:t>5</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 All plumbing on Diluted sulphuric acid side</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69DA4"/>
                    </a:solidFill>
                  </a:tcPr>
                </a:tc>
                <a:tc rowSpan="2">
                  <a:txBody>
                    <a:bodyPr/>
                    <a:lstStyle/>
                    <a:p>
                      <a:pPr algn="ctr" rtl="0" fontAlgn="ctr"/>
                      <a:r>
                        <a:rPr lang="en-GB" sz="1000" b="0" i="0" u="none" strike="noStrike">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516298825"/>
                  </a:ext>
                </a:extLst>
              </a:tr>
              <a:tr h="283211">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rtl="0" fontAlgn="t"/>
                      <a:r>
                        <a:rPr lang="en-GB" sz="900" b="0" i="0" u="none" strike="noStrike" dirty="0">
                          <a:solidFill>
                            <a:srgbClr val="FFFFFF"/>
                          </a:solidFill>
                          <a:effectLst/>
                          <a:latin typeface="Arial" panose="020B0604020202020204" pitchFamily="34" charset="0"/>
                        </a:rPr>
                        <a:t>is 316L steel or LLDPE plastic.</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69DA4"/>
                    </a:solidFill>
                  </a:tcPr>
                </a:tc>
                <a:tc vMerge="1">
                  <a:txBody>
                    <a:bodyPr/>
                    <a:lstStyle/>
                    <a:p>
                      <a:endParaRPr lang="en-GB"/>
                    </a:p>
                  </a:txBody>
                  <a:tcPr/>
                </a:tc>
                <a:extLst>
                  <a:ext uri="{0D108BD9-81ED-4DB2-BD59-A6C34878D82A}">
                    <a16:rowId xmlns:a16="http://schemas.microsoft.com/office/drawing/2014/main" val="2331652864"/>
                  </a:ext>
                </a:extLst>
              </a:tr>
              <a:tr h="493042">
                <a:tc>
                  <a:txBody>
                    <a:bodyPr/>
                    <a:lstStyle/>
                    <a:p>
                      <a:pPr algn="just" rtl="0" fontAlgn="ctr"/>
                      <a:r>
                        <a:rPr lang="en-GB" sz="1000" b="0" i="0" u="none" strike="noStrike" dirty="0">
                          <a:solidFill>
                            <a:srgbClr val="FFFFFF"/>
                          </a:solidFill>
                          <a:effectLst/>
                          <a:latin typeface="Arial" panose="020B0604020202020204" pitchFamily="34" charset="0"/>
                        </a:rPr>
                        <a:t>Details on cotton dust capture  measures along the process</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The cyclones receiving the hydrolysed fibre are only 95% efficient. That means 5% is wasted in the air. For an extra cost of €60,000 they can provide a complete </a:t>
                      </a:r>
                      <a:r>
                        <a:rPr lang="en-GB" sz="900" b="0" i="0" u="none" strike="noStrike" dirty="0" err="1">
                          <a:solidFill>
                            <a:srgbClr val="FFFFFF"/>
                          </a:solidFill>
                          <a:effectLst/>
                          <a:latin typeface="Arial" panose="020B0604020202020204" pitchFamily="34" charset="0"/>
                        </a:rPr>
                        <a:t>dedusting</a:t>
                      </a:r>
                      <a:r>
                        <a:rPr lang="en-GB" sz="900" b="0" i="0" u="none" strike="noStrike" dirty="0">
                          <a:solidFill>
                            <a:srgbClr val="FFFFFF"/>
                          </a:solidFill>
                          <a:effectLst/>
                          <a:latin typeface="Arial" panose="020B0604020202020204" pitchFamily="34" charset="0"/>
                        </a:rPr>
                        <a:t> technology.</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There is a pulse dust collector, which help to catch the rest dust to 99%. The investment is about USD15, 000.</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3</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2152863057"/>
                  </a:ext>
                </a:extLst>
              </a:tr>
              <a:tr h="286310">
                <a:tc>
                  <a:txBody>
                    <a:bodyPr/>
                    <a:lstStyle/>
                    <a:p>
                      <a:pPr algn="just" rtl="0" fontAlgn="ctr"/>
                      <a:r>
                        <a:rPr lang="en-GB" sz="1000" b="0" i="0" u="none" strike="noStrike" dirty="0">
                          <a:solidFill>
                            <a:srgbClr val="FFFFFF"/>
                          </a:solidFill>
                          <a:effectLst/>
                          <a:latin typeface="Arial" panose="020B0604020202020204" pitchFamily="34" charset="0"/>
                        </a:rPr>
                        <a:t>Exposure of workers to other risks not specified above</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No danger or potential danger for the human health (not including mental health)</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t"/>
                      <a:r>
                        <a:rPr lang="en-GB" sz="900" b="0" i="0" u="none" strike="noStrike" dirty="0">
                          <a:solidFill>
                            <a:srgbClr val="FFFFFF"/>
                          </a:solidFill>
                          <a:effectLst/>
                          <a:latin typeface="Arial" panose="020B0604020202020204" pitchFamily="34" charset="0"/>
                        </a:rPr>
                        <a:t>No danger or potential danger for the human health (not including mental health)</a:t>
                      </a:r>
                    </a:p>
                  </a:txBody>
                  <a:tcPr marL="3669" marR="3669" marT="366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4</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453013226"/>
                  </a:ext>
                </a:extLst>
              </a:tr>
              <a:tr h="144705">
                <a:tc>
                  <a:txBody>
                    <a:bodyPr/>
                    <a:lstStyle/>
                    <a:p>
                      <a:pPr algn="just" rtl="0" fontAlgn="ctr"/>
                      <a:r>
                        <a:rPr lang="en-GB" sz="1000" b="0" i="0" u="none" strike="noStrike" dirty="0">
                          <a:solidFill>
                            <a:srgbClr val="FFFFFF"/>
                          </a:solidFill>
                          <a:effectLst/>
                          <a:latin typeface="Arial" panose="020B0604020202020204" pitchFamily="34" charset="0"/>
                        </a:rPr>
                        <a:t>Average</a:t>
                      </a:r>
                    </a:p>
                  </a:txBody>
                  <a:tcPr marL="3669" marR="3669" marT="36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l" rtl="0" fontAlgn="b"/>
                      <a:r>
                        <a:rPr lang="en-GB" sz="1000" b="0" i="0" u="none" strike="noStrike">
                          <a:solidFill>
                            <a:srgbClr val="FFFFFF"/>
                          </a:solidFill>
                          <a:effectLst/>
                          <a:latin typeface="Arial" panose="020B0604020202020204" pitchFamily="34" charset="0"/>
                        </a:rPr>
                        <a:t> </a:t>
                      </a:r>
                    </a:p>
                  </a:txBody>
                  <a:tcPr marL="3669" marR="3669" marT="3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b"/>
                      <a:r>
                        <a:rPr lang="en-GB" sz="1000" b="1" i="0" u="none" strike="noStrike">
                          <a:solidFill>
                            <a:srgbClr val="009999"/>
                          </a:solidFill>
                          <a:effectLst/>
                          <a:latin typeface="Arial" panose="020B0604020202020204" pitchFamily="34" charset="0"/>
                        </a:rPr>
                        <a:t>4.267</a:t>
                      </a:r>
                    </a:p>
                  </a:txBody>
                  <a:tcPr marL="3669" marR="3669" marT="3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FFFFFF"/>
                          </a:solidFill>
                          <a:effectLst/>
                          <a:latin typeface="Arial" panose="020B0604020202020204" pitchFamily="34" charset="0"/>
                        </a:rPr>
                        <a:t> </a:t>
                      </a:r>
                    </a:p>
                  </a:txBody>
                  <a:tcPr marL="3669" marR="3669" marT="3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tc>
                  <a:txBody>
                    <a:bodyPr/>
                    <a:lstStyle/>
                    <a:p>
                      <a:pPr algn="ctr" rtl="0" fontAlgn="b"/>
                      <a:r>
                        <a:rPr lang="en-GB" sz="1000" b="0" i="0" u="none" strike="noStrike" dirty="0">
                          <a:solidFill>
                            <a:srgbClr val="FFFFFF"/>
                          </a:solidFill>
                          <a:effectLst/>
                          <a:latin typeface="Arial" panose="020B0604020202020204" pitchFamily="34" charset="0"/>
                        </a:rPr>
                        <a:t>3.467</a:t>
                      </a:r>
                    </a:p>
                  </a:txBody>
                  <a:tcPr marL="3669" marR="3669" marT="366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69DA4"/>
                    </a:solidFill>
                  </a:tcPr>
                </a:tc>
                <a:extLst>
                  <a:ext uri="{0D108BD9-81ED-4DB2-BD59-A6C34878D82A}">
                    <a16:rowId xmlns:a16="http://schemas.microsoft.com/office/drawing/2014/main" val="926021362"/>
                  </a:ext>
                </a:extLst>
              </a:tr>
            </a:tbl>
          </a:graphicData>
        </a:graphic>
      </p:graphicFrame>
      <p:sp>
        <p:nvSpPr>
          <p:cNvPr id="4" name="Marcador de Posição do Número do Diapositivo 3">
            <a:extLst>
              <a:ext uri="{FF2B5EF4-FFF2-40B4-BE49-F238E27FC236}">
                <a16:creationId xmlns:a16="http://schemas.microsoft.com/office/drawing/2014/main" id="{5289D21F-E3A2-43EF-9C9E-9BC7F391B20C}"/>
              </a:ext>
            </a:extLst>
          </p:cNvPr>
          <p:cNvSpPr>
            <a:spLocks noGrp="1"/>
          </p:cNvSpPr>
          <p:nvPr>
            <p:ph type="sldNum" sz="quarter" idx="12"/>
          </p:nvPr>
        </p:nvSpPr>
        <p:spPr/>
        <p:txBody>
          <a:bodyPr/>
          <a:lstStyle/>
          <a:p>
            <a:fld id="{C1D7F914-E4F7-455C-A1CC-52701B4165D2}" type="slidenum">
              <a:rPr lang="en-GB" smtClean="0"/>
              <a:t>46</a:t>
            </a:fld>
            <a:endParaRPr lang="en-GB"/>
          </a:p>
        </p:txBody>
      </p:sp>
    </p:spTree>
    <p:extLst>
      <p:ext uri="{BB962C8B-B14F-4D97-AF65-F5344CB8AC3E}">
        <p14:creationId xmlns:p14="http://schemas.microsoft.com/office/powerpoint/2010/main" val="25632323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12. Legal &amp; Legislation requirements</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Operation License</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Operation Licenses that applies</a:t>
            </a:r>
          </a:p>
          <a:p>
            <a:pPr lvl="1">
              <a:spcBef>
                <a:spcPts val="1200"/>
              </a:spcBef>
              <a:spcAft>
                <a:spcPts val="1200"/>
              </a:spcAft>
              <a:buClr>
                <a:srgbClr val="569DA4"/>
              </a:buClr>
            </a:pPr>
            <a:r>
              <a:rPr lang="en-GB" sz="1200" dirty="0" err="1">
                <a:latin typeface="Arial" panose="020B0604020202020204" pitchFamily="34" charset="0"/>
                <a:cs typeface="Arial" panose="020B0604020202020204" pitchFamily="34" charset="0"/>
              </a:rPr>
              <a:t>Alvará</a:t>
            </a:r>
            <a:r>
              <a:rPr lang="en-GB" sz="1200" dirty="0">
                <a:latin typeface="Arial" panose="020B0604020202020204" pitchFamily="34" charset="0"/>
                <a:cs typeface="Arial" panose="020B0604020202020204" pitchFamily="34" charset="0"/>
              </a:rPr>
              <a:t> – MIC/BAU</a:t>
            </a:r>
          </a:p>
          <a:p>
            <a:pPr lvl="1">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Licensing with the National Seed Authority – ANS (</a:t>
            </a:r>
            <a:r>
              <a:rPr lang="en-GB" sz="1200" dirty="0" err="1">
                <a:latin typeface="Arial" panose="020B0604020202020204" pitchFamily="34" charset="0"/>
                <a:cs typeface="Arial" panose="020B0604020202020204" pitchFamily="34" charset="0"/>
              </a:rPr>
              <a:t>Autoridade</a:t>
            </a:r>
            <a:r>
              <a:rPr lang="en-GB" sz="1200" dirty="0">
                <a:latin typeface="Arial" panose="020B0604020202020204" pitchFamily="34" charset="0"/>
                <a:cs typeface="Arial" panose="020B0604020202020204" pitchFamily="34" charset="0"/>
              </a:rPr>
              <a:t> Nacional de </a:t>
            </a:r>
            <a:r>
              <a:rPr lang="en-GB" sz="1200" dirty="0" err="1">
                <a:latin typeface="Arial" panose="020B0604020202020204" pitchFamily="34" charset="0"/>
                <a:cs typeface="Arial" panose="020B0604020202020204" pitchFamily="34" charset="0"/>
              </a:rPr>
              <a:t>Sementes</a:t>
            </a:r>
            <a:r>
              <a:rPr lang="en-GB" sz="1200" dirty="0">
                <a:latin typeface="Arial" panose="020B0604020202020204" pitchFamily="34" charset="0"/>
                <a:cs typeface="Arial" panose="020B0604020202020204" pitchFamily="34" charset="0"/>
              </a:rPr>
              <a:t>)</a:t>
            </a:r>
          </a:p>
          <a:p>
            <a:pPr marL="0" indent="0">
              <a:buNone/>
            </a:pPr>
            <a:endParaRPr lang="en-GB" dirty="0"/>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EC7F0BBA-5D05-484F-94A9-8F3525E25991}"/>
              </a:ext>
            </a:extLst>
          </p:cNvPr>
          <p:cNvSpPr>
            <a:spLocks noGrp="1"/>
          </p:cNvSpPr>
          <p:nvPr>
            <p:ph type="sldNum" sz="quarter" idx="12"/>
          </p:nvPr>
        </p:nvSpPr>
        <p:spPr/>
        <p:txBody>
          <a:bodyPr/>
          <a:lstStyle/>
          <a:p>
            <a:fld id="{C1D7F914-E4F7-455C-A1CC-52701B4165D2}" type="slidenum">
              <a:rPr lang="en-GB" smtClean="0"/>
              <a:t>47</a:t>
            </a:fld>
            <a:endParaRPr lang="en-GB"/>
          </a:p>
        </p:txBody>
      </p:sp>
    </p:spTree>
    <p:extLst>
      <p:ext uri="{BB962C8B-B14F-4D97-AF65-F5344CB8AC3E}">
        <p14:creationId xmlns:p14="http://schemas.microsoft.com/office/powerpoint/2010/main" val="36383807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13. Marketing Mix</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lnSpcReduction="10000"/>
          </a:bodyPr>
          <a:lstStyle/>
          <a:p>
            <a:pPr marL="0"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Product</a:t>
            </a:r>
          </a:p>
          <a:p>
            <a:pPr marL="800100" lvl="2" indent="-342900">
              <a:lnSpc>
                <a:spcPct val="100000"/>
              </a:lnSpc>
              <a:spcBef>
                <a:spcPts val="600"/>
              </a:spcBef>
              <a:spcAft>
                <a:spcPts val="600"/>
              </a:spcAft>
              <a:buClr>
                <a:srgbClr val="569DA4"/>
              </a:buClr>
            </a:pPr>
            <a:r>
              <a:rPr lang="en-GB" sz="1200" dirty="0" err="1">
                <a:latin typeface="Arial" panose="020B0604020202020204" pitchFamily="34" charset="0"/>
                <a:cs typeface="Arial" panose="020B0604020202020204" pitchFamily="34" charset="0"/>
              </a:rPr>
              <a:t>Delinted</a:t>
            </a:r>
            <a:r>
              <a:rPr lang="en-GB" sz="1200" dirty="0">
                <a:latin typeface="Arial" panose="020B0604020202020204" pitchFamily="34" charset="0"/>
                <a:cs typeface="Arial" panose="020B0604020202020204" pitchFamily="34" charset="0"/>
              </a:rPr>
              <a:t> and Treated Cotton Seed</a:t>
            </a:r>
          </a:p>
          <a:p>
            <a:pPr marL="0" lvl="1"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Price</a:t>
            </a:r>
          </a:p>
          <a:p>
            <a:pPr marL="0" lvl="1"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a:t>
            </a: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3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endParaRPr lang="en-GB" sz="1300" dirty="0">
              <a:solidFill>
                <a:srgbClr val="569DA4"/>
              </a:solidFill>
              <a:latin typeface="Arial" panose="020B0604020202020204" pitchFamily="34" charset="0"/>
              <a:cs typeface="Arial" panose="020B0604020202020204" pitchFamily="34" charset="0"/>
            </a:endParaRPr>
          </a:p>
          <a:p>
            <a:pPr marL="0" lvl="1" indent="0">
              <a:lnSpc>
                <a:spcPct val="100000"/>
              </a:lnSpc>
              <a:spcBef>
                <a:spcPts val="600"/>
              </a:spcBef>
              <a:spcAft>
                <a:spcPts val="600"/>
              </a:spcAft>
              <a:buNone/>
            </a:pPr>
            <a:r>
              <a:rPr lang="en-GB" sz="1300" dirty="0">
                <a:solidFill>
                  <a:srgbClr val="569DA4"/>
                </a:solidFill>
                <a:latin typeface="Arial" panose="020B0604020202020204" pitchFamily="34" charset="0"/>
                <a:cs typeface="Arial" panose="020B0604020202020204" pitchFamily="34" charset="0"/>
              </a:rPr>
              <a:t>Place</a:t>
            </a:r>
          </a:p>
          <a:p>
            <a:pPr lvl="1">
              <a:buClr>
                <a:srgbClr val="569DA4"/>
              </a:buClr>
            </a:pPr>
            <a:r>
              <a:rPr lang="en-GB" sz="1200" dirty="0">
                <a:latin typeface="Arial" panose="020B0604020202020204" pitchFamily="34" charset="0"/>
                <a:cs typeface="Arial" panose="020B0604020202020204" pitchFamily="34" charset="0"/>
              </a:rPr>
              <a:t>The Input Seed is delivered in the plant by the ginneries responsibility;</a:t>
            </a:r>
          </a:p>
          <a:p>
            <a:pPr lvl="1">
              <a:buClr>
                <a:srgbClr val="569DA4"/>
              </a:buClr>
            </a:pPr>
            <a:r>
              <a:rPr lang="en-GB" sz="1200" dirty="0">
                <a:latin typeface="Arial" panose="020B0604020202020204" pitchFamily="34" charset="0"/>
                <a:cs typeface="Arial" panose="020B0604020202020204" pitchFamily="34" charset="0"/>
              </a:rPr>
              <a:t>The </a:t>
            </a:r>
            <a:r>
              <a:rPr lang="en-GB" sz="1200" dirty="0" err="1">
                <a:latin typeface="Arial" panose="020B0604020202020204" pitchFamily="34" charset="0"/>
                <a:cs typeface="Arial" panose="020B0604020202020204" pitchFamily="34" charset="0"/>
              </a:rPr>
              <a:t>Delinted</a:t>
            </a:r>
            <a:r>
              <a:rPr lang="en-GB" sz="1200" dirty="0">
                <a:latin typeface="Arial" panose="020B0604020202020204" pitchFamily="34" charset="0"/>
                <a:cs typeface="Arial" panose="020B0604020202020204" pitchFamily="34" charset="0"/>
              </a:rPr>
              <a:t> and treated seed is collected by the ginneries in the plant; </a:t>
            </a:r>
          </a:p>
          <a:p>
            <a:pPr marL="0" lvl="1" indent="0">
              <a:lnSpc>
                <a:spcPct val="100000"/>
              </a:lnSpc>
              <a:spcBef>
                <a:spcPts val="600"/>
              </a:spcBef>
              <a:spcAft>
                <a:spcPts val="600"/>
              </a:spcAft>
              <a:buNone/>
            </a:pPr>
            <a:endParaRPr lang="en-GB" sz="12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dirty="0"/>
          </a:p>
          <a:p>
            <a:pPr marL="0" indent="0">
              <a:buNone/>
            </a:pPr>
            <a:endParaRPr lang="en-GB" dirty="0"/>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graphicFrame>
        <p:nvGraphicFramePr>
          <p:cNvPr id="5" name="Tabela 4"/>
          <p:cNvGraphicFramePr>
            <a:graphicFrameLocks noGrp="1"/>
          </p:cNvGraphicFramePr>
          <p:nvPr>
            <p:extLst>
              <p:ext uri="{D42A27DB-BD31-4B8C-83A1-F6EECF244321}">
                <p14:modId xmlns:p14="http://schemas.microsoft.com/office/powerpoint/2010/main" val="399371949"/>
              </p:ext>
            </p:extLst>
          </p:nvPr>
        </p:nvGraphicFramePr>
        <p:xfrm>
          <a:off x="189411" y="1777901"/>
          <a:ext cx="10554788" cy="3835910"/>
        </p:xfrm>
        <a:graphic>
          <a:graphicData uri="http://schemas.openxmlformats.org/drawingml/2006/table">
            <a:tbl>
              <a:tblPr/>
              <a:tblGrid>
                <a:gridCol w="1886491">
                  <a:extLst>
                    <a:ext uri="{9D8B030D-6E8A-4147-A177-3AD203B41FA5}">
                      <a16:colId xmlns:a16="http://schemas.microsoft.com/office/drawing/2014/main" val="1158574703"/>
                    </a:ext>
                  </a:extLst>
                </a:gridCol>
                <a:gridCol w="788027">
                  <a:extLst>
                    <a:ext uri="{9D8B030D-6E8A-4147-A177-3AD203B41FA5}">
                      <a16:colId xmlns:a16="http://schemas.microsoft.com/office/drawing/2014/main" val="3528268288"/>
                    </a:ext>
                  </a:extLst>
                </a:gridCol>
                <a:gridCol w="788027">
                  <a:extLst>
                    <a:ext uri="{9D8B030D-6E8A-4147-A177-3AD203B41FA5}">
                      <a16:colId xmlns:a16="http://schemas.microsoft.com/office/drawing/2014/main" val="50089855"/>
                    </a:ext>
                  </a:extLst>
                </a:gridCol>
                <a:gridCol w="788027">
                  <a:extLst>
                    <a:ext uri="{9D8B030D-6E8A-4147-A177-3AD203B41FA5}">
                      <a16:colId xmlns:a16="http://schemas.microsoft.com/office/drawing/2014/main" val="3748159689"/>
                    </a:ext>
                  </a:extLst>
                </a:gridCol>
                <a:gridCol w="788027">
                  <a:extLst>
                    <a:ext uri="{9D8B030D-6E8A-4147-A177-3AD203B41FA5}">
                      <a16:colId xmlns:a16="http://schemas.microsoft.com/office/drawing/2014/main" val="3953331969"/>
                    </a:ext>
                  </a:extLst>
                </a:gridCol>
                <a:gridCol w="788027">
                  <a:extLst>
                    <a:ext uri="{9D8B030D-6E8A-4147-A177-3AD203B41FA5}">
                      <a16:colId xmlns:a16="http://schemas.microsoft.com/office/drawing/2014/main" val="1323243847"/>
                    </a:ext>
                  </a:extLst>
                </a:gridCol>
                <a:gridCol w="788027">
                  <a:extLst>
                    <a:ext uri="{9D8B030D-6E8A-4147-A177-3AD203B41FA5}">
                      <a16:colId xmlns:a16="http://schemas.microsoft.com/office/drawing/2014/main" val="1799471773"/>
                    </a:ext>
                  </a:extLst>
                </a:gridCol>
                <a:gridCol w="788027">
                  <a:extLst>
                    <a:ext uri="{9D8B030D-6E8A-4147-A177-3AD203B41FA5}">
                      <a16:colId xmlns:a16="http://schemas.microsoft.com/office/drawing/2014/main" val="2254604057"/>
                    </a:ext>
                  </a:extLst>
                </a:gridCol>
                <a:gridCol w="788027">
                  <a:extLst>
                    <a:ext uri="{9D8B030D-6E8A-4147-A177-3AD203B41FA5}">
                      <a16:colId xmlns:a16="http://schemas.microsoft.com/office/drawing/2014/main" val="1171852067"/>
                    </a:ext>
                  </a:extLst>
                </a:gridCol>
                <a:gridCol w="788027">
                  <a:extLst>
                    <a:ext uri="{9D8B030D-6E8A-4147-A177-3AD203B41FA5}">
                      <a16:colId xmlns:a16="http://schemas.microsoft.com/office/drawing/2014/main" val="1390831131"/>
                    </a:ext>
                  </a:extLst>
                </a:gridCol>
                <a:gridCol w="788027">
                  <a:extLst>
                    <a:ext uri="{9D8B030D-6E8A-4147-A177-3AD203B41FA5}">
                      <a16:colId xmlns:a16="http://schemas.microsoft.com/office/drawing/2014/main" val="839820959"/>
                    </a:ext>
                  </a:extLst>
                </a:gridCol>
                <a:gridCol w="788027">
                  <a:extLst>
                    <a:ext uri="{9D8B030D-6E8A-4147-A177-3AD203B41FA5}">
                      <a16:colId xmlns:a16="http://schemas.microsoft.com/office/drawing/2014/main" val="192968975"/>
                    </a:ext>
                  </a:extLst>
                </a:gridCol>
              </a:tblGrid>
              <a:tr h="174995">
                <a:tc>
                  <a:txBody>
                    <a:bodyPr/>
                    <a:lstStyle/>
                    <a:p>
                      <a:pPr algn="l" rtl="0" fontAlgn="t"/>
                      <a:r>
                        <a:rPr lang="en-GB" sz="1000" b="1" i="0" u="none" strike="noStrike" dirty="0">
                          <a:solidFill>
                            <a:srgbClr val="FFFFFF"/>
                          </a:solidFill>
                          <a:effectLst/>
                          <a:latin typeface="Arial" panose="020B0604020202020204" pitchFamily="34" charset="0"/>
                        </a:rPr>
                        <a:t>Scenario Analysis</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1</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2</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3</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4</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5</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6</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7</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8</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9</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10</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t"/>
                      <a:r>
                        <a:rPr lang="en-GB" sz="1000" b="1" i="0" u="none" strike="noStrike">
                          <a:solidFill>
                            <a:srgbClr val="FFFFFF"/>
                          </a:solidFill>
                          <a:effectLst/>
                          <a:latin typeface="Arial" panose="020B0604020202020204" pitchFamily="34" charset="0"/>
                        </a:rPr>
                        <a:t>Scenario 11</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436311169"/>
                  </a:ext>
                </a:extLst>
              </a:tr>
              <a:tr h="277578">
                <a:tc>
                  <a:txBody>
                    <a:bodyPr/>
                    <a:lstStyle/>
                    <a:p>
                      <a:pPr algn="l" rtl="0" fontAlgn="t"/>
                      <a:r>
                        <a:rPr lang="en-GB" sz="1000" b="1" i="0" u="none" strike="noStrike">
                          <a:solidFill>
                            <a:srgbClr val="FFFFFF"/>
                          </a:solidFill>
                          <a:effectLst/>
                          <a:latin typeface="Arial" panose="020B0604020202020204" pitchFamily="34" charset="0"/>
                        </a:rPr>
                        <a:t>Plant Capacity/Supplier</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EMK-5TN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EMK-5TN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EMK-10TN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EMK-10TN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Swan-5TN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Swan-5TN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Swan-10TN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Swan-10TN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EMK-5TN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Swan-5TN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r" rtl="0" fontAlgn="ctr"/>
                      <a:r>
                        <a:rPr lang="en-GB" sz="1000" b="0" i="0" u="none" strike="noStrike">
                          <a:solidFill>
                            <a:srgbClr val="FFFFFF"/>
                          </a:solidFill>
                          <a:effectLst/>
                          <a:latin typeface="Arial" panose="020B0604020202020204" pitchFamily="34" charset="0"/>
                        </a:rPr>
                        <a:t>SWAN-200Kg/H</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983227333"/>
                  </a:ext>
                </a:extLst>
              </a:tr>
              <a:tr h="277578">
                <a:tc>
                  <a:txBody>
                    <a:bodyPr/>
                    <a:lstStyle/>
                    <a:p>
                      <a:pPr algn="l" rtl="0" fontAlgn="t"/>
                      <a:r>
                        <a:rPr lang="en-GB" sz="1000" b="1" i="0" u="none" strike="noStrike">
                          <a:solidFill>
                            <a:srgbClr val="FFFFFF"/>
                          </a:solidFill>
                          <a:effectLst/>
                          <a:latin typeface="Arial" panose="020B0604020202020204" pitchFamily="34" charset="0"/>
                        </a:rPr>
                        <a:t>Location</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Construction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Rent</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Construction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Rent</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Construction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Rent</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Construction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Rent</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Construction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Construction</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Ginner Site</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833696542"/>
                  </a:ext>
                </a:extLst>
              </a:tr>
              <a:tr h="277578">
                <a:tc>
                  <a:txBody>
                    <a:bodyPr/>
                    <a:lstStyle/>
                    <a:p>
                      <a:pPr algn="l" rtl="0" fontAlgn="t"/>
                      <a:r>
                        <a:rPr lang="en-GB" sz="1000" b="1" i="0" u="none" strike="noStrike">
                          <a:solidFill>
                            <a:srgbClr val="FFFFFF"/>
                          </a:solidFill>
                          <a:effectLst/>
                          <a:latin typeface="Arial" panose="020B0604020202020204" pitchFamily="34" charset="0"/>
                        </a:rPr>
                        <a:t>Impact on Service Cost - Pesticide</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dirty="0">
                          <a:solidFill>
                            <a:srgbClr val="FFFFFF"/>
                          </a:solidFill>
                          <a:effectLst/>
                          <a:latin typeface="Arial" panose="020B0604020202020204" pitchFamily="34" charset="0"/>
                        </a:rPr>
                        <a:t>0.12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448159"/>
                  </a:ext>
                </a:extLst>
              </a:tr>
              <a:tr h="416367">
                <a:tc>
                  <a:txBody>
                    <a:bodyPr/>
                    <a:lstStyle/>
                    <a:p>
                      <a:pPr algn="l" rtl="0" fontAlgn="t"/>
                      <a:r>
                        <a:rPr lang="en-GB" sz="1000" b="1" i="0" u="none" strike="noStrike">
                          <a:solidFill>
                            <a:srgbClr val="FFFFFF"/>
                          </a:solidFill>
                          <a:effectLst/>
                          <a:latin typeface="Arial" panose="020B0604020202020204" pitchFamily="34" charset="0"/>
                        </a:rPr>
                        <a:t>Impact on Service Cost - Other Chemicals and materials</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616222293"/>
                  </a:ext>
                </a:extLst>
              </a:tr>
              <a:tr h="277578">
                <a:tc>
                  <a:txBody>
                    <a:bodyPr/>
                    <a:lstStyle/>
                    <a:p>
                      <a:pPr algn="l" rtl="0" fontAlgn="t"/>
                      <a:r>
                        <a:rPr lang="en-GB" sz="1000" b="1" i="0" u="none" strike="noStrike">
                          <a:solidFill>
                            <a:srgbClr val="FFFFFF"/>
                          </a:solidFill>
                          <a:effectLst/>
                          <a:latin typeface="Arial" panose="020B0604020202020204" pitchFamily="34" charset="0"/>
                        </a:rPr>
                        <a:t>Impact on Service Cost - Electricity,water, Diesel</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916683510"/>
                  </a:ext>
                </a:extLst>
              </a:tr>
              <a:tr h="277578">
                <a:tc>
                  <a:txBody>
                    <a:bodyPr/>
                    <a:lstStyle/>
                    <a:p>
                      <a:pPr algn="l" rtl="0" fontAlgn="t"/>
                      <a:r>
                        <a:rPr lang="en-GB" sz="1000" b="1" i="0" u="none" strike="noStrike">
                          <a:solidFill>
                            <a:srgbClr val="FFFFFF"/>
                          </a:solidFill>
                          <a:effectLst/>
                          <a:latin typeface="Arial" panose="020B0604020202020204" pitchFamily="34" charset="0"/>
                        </a:rPr>
                        <a:t>Impact on Service Cost - Staff Cost</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859925227"/>
                  </a:ext>
                </a:extLst>
              </a:tr>
              <a:tr h="277578">
                <a:tc>
                  <a:txBody>
                    <a:bodyPr/>
                    <a:lstStyle/>
                    <a:p>
                      <a:pPr algn="l" rtl="0" fontAlgn="t"/>
                      <a:r>
                        <a:rPr lang="en-GB" sz="1000" b="1" i="0" u="none" strike="noStrike">
                          <a:solidFill>
                            <a:srgbClr val="FFFFFF"/>
                          </a:solidFill>
                          <a:effectLst/>
                          <a:latin typeface="Arial" panose="020B0604020202020204" pitchFamily="34" charset="0"/>
                        </a:rPr>
                        <a:t>Impact on Service Cost - External Services</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402445425"/>
                  </a:ext>
                </a:extLst>
              </a:tr>
              <a:tr h="416367">
                <a:tc>
                  <a:txBody>
                    <a:bodyPr/>
                    <a:lstStyle/>
                    <a:p>
                      <a:pPr algn="l" rtl="0" fontAlgn="t"/>
                      <a:r>
                        <a:rPr lang="en-GB" sz="1000" b="1" i="0" u="none" strike="noStrike">
                          <a:solidFill>
                            <a:srgbClr val="FFFFFF"/>
                          </a:solidFill>
                          <a:effectLst/>
                          <a:latin typeface="Arial" panose="020B0604020202020204" pitchFamily="34" charset="0"/>
                        </a:rPr>
                        <a:t>Impact on Service Cost - Investment and Cost Recovery in 10 Years</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0.17</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0.04</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0.06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0.21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343711226"/>
                  </a:ext>
                </a:extLst>
              </a:tr>
              <a:tr h="144823">
                <a:tc>
                  <a:txBody>
                    <a:bodyPr/>
                    <a:lstStyle/>
                    <a:p>
                      <a:pPr algn="l" rtl="0" fontAlgn="t"/>
                      <a:r>
                        <a:rPr lang="en-GB" sz="1000" b="1" i="0" u="none" strike="noStrike">
                          <a:solidFill>
                            <a:srgbClr val="FFFFFF"/>
                          </a:solidFill>
                          <a:effectLst/>
                          <a:latin typeface="Arial" panose="020B0604020202020204" pitchFamily="34" charset="0"/>
                        </a:rPr>
                        <a:t>Variable Costs (USD/KG)</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0.48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0.48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0.48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0.48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0.31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0.31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0.31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0.31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0.35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0.18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0.42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4128746164"/>
                  </a:ext>
                </a:extLst>
              </a:tr>
              <a:tr h="144823">
                <a:tc>
                  <a:txBody>
                    <a:bodyPr/>
                    <a:lstStyle/>
                    <a:p>
                      <a:pPr algn="l" rtl="0" fontAlgn="t"/>
                      <a:r>
                        <a:rPr lang="en-GB" sz="1000" b="1" i="0" u="none" strike="noStrike">
                          <a:solidFill>
                            <a:srgbClr val="FFFFFF"/>
                          </a:solidFill>
                          <a:effectLst/>
                          <a:latin typeface="Arial" panose="020B0604020202020204" pitchFamily="34" charset="0"/>
                        </a:rPr>
                        <a:t>Variable Costs (%Total Cost)</a:t>
                      </a:r>
                    </a:p>
                  </a:txBody>
                  <a:tcPr marL="7137" marR="7137" marT="713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64.77%</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65.36%</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68.33%</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68.75%</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68.08%</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69.31%</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71.63%</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72.53%</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57.43%</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55.59%</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000" b="0" i="0" u="none" strike="noStrike">
                          <a:solidFill>
                            <a:srgbClr val="FFFFFF"/>
                          </a:solidFill>
                          <a:effectLst/>
                          <a:latin typeface="Arial" panose="020B0604020202020204" pitchFamily="34" charset="0"/>
                        </a:rPr>
                        <a:t>66.92%</a:t>
                      </a:r>
                    </a:p>
                  </a:txBody>
                  <a:tcPr marL="7137" marR="7137" marT="713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extLst>
                  <a:ext uri="{0D108BD9-81ED-4DB2-BD59-A6C34878D82A}">
                    <a16:rowId xmlns:a16="http://schemas.microsoft.com/office/drawing/2014/main" val="2104348671"/>
                  </a:ext>
                </a:extLst>
              </a:tr>
              <a:tr h="277578">
                <a:tc>
                  <a:txBody>
                    <a:bodyPr/>
                    <a:lstStyle/>
                    <a:p>
                      <a:pPr algn="l" rtl="0" fontAlgn="t"/>
                      <a:r>
                        <a:rPr lang="en-GB" sz="1000" b="1" i="0" u="none" strike="noStrike">
                          <a:solidFill>
                            <a:srgbClr val="009999"/>
                          </a:solidFill>
                          <a:effectLst/>
                          <a:latin typeface="Arial" panose="020B0604020202020204" pitchFamily="34" charset="0"/>
                        </a:rPr>
                        <a:t>Service Cost = Op Costs (USD/Kg)</a:t>
                      </a:r>
                    </a:p>
                  </a:txBody>
                  <a:tcPr marL="7137" marR="7137" marT="7137"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0.56</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0.59</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0.53</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0.55</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0.39</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0.39</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0.36</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0.37</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0.43</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0.26</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0.42</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678427469"/>
                  </a:ext>
                </a:extLst>
              </a:tr>
              <a:tr h="277578">
                <a:tc>
                  <a:txBody>
                    <a:bodyPr/>
                    <a:lstStyle/>
                    <a:p>
                      <a:pPr algn="l" rtl="0" fontAlgn="t"/>
                      <a:r>
                        <a:rPr lang="en-GB" sz="1000" b="1" i="0" u="none" strike="noStrike" dirty="0">
                          <a:solidFill>
                            <a:srgbClr val="009999"/>
                          </a:solidFill>
                          <a:effectLst/>
                          <a:latin typeface="Arial" panose="020B0604020202020204" pitchFamily="34" charset="0"/>
                        </a:rPr>
                        <a:t>Service Cost = OP Costs + Payback 10Years (USD/Kg)</a:t>
                      </a:r>
                    </a:p>
                  </a:txBody>
                  <a:tcPr marL="7137" marR="7137" marT="7137"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0.74</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0.74</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0.7</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0.7</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0.46</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0.45</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0.43</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0.43</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0.61</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a:solidFill>
                            <a:srgbClr val="009999"/>
                          </a:solidFill>
                          <a:effectLst/>
                          <a:latin typeface="Arial" panose="020B0604020202020204" pitchFamily="34" charset="0"/>
                        </a:rPr>
                        <a:t>0.33</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000" b="1" i="0" u="none" strike="noStrike" dirty="0">
                          <a:solidFill>
                            <a:srgbClr val="009999"/>
                          </a:solidFill>
                          <a:effectLst/>
                          <a:latin typeface="Arial" panose="020B0604020202020204" pitchFamily="34" charset="0"/>
                        </a:rPr>
                        <a:t>0.64</a:t>
                      </a:r>
                    </a:p>
                  </a:txBody>
                  <a:tcPr marL="7137" marR="7137" marT="7137"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986938236"/>
                  </a:ext>
                </a:extLst>
              </a:tr>
            </a:tbl>
          </a:graphicData>
        </a:graphic>
      </p:graphicFrame>
      <p:sp>
        <p:nvSpPr>
          <p:cNvPr id="3" name="Marcador de Posição do Número do Diapositivo 2">
            <a:extLst>
              <a:ext uri="{FF2B5EF4-FFF2-40B4-BE49-F238E27FC236}">
                <a16:creationId xmlns:a16="http://schemas.microsoft.com/office/drawing/2014/main" id="{5360EB86-87E7-44B0-A21F-F9C78CE87F04}"/>
              </a:ext>
            </a:extLst>
          </p:cNvPr>
          <p:cNvSpPr>
            <a:spLocks noGrp="1"/>
          </p:cNvSpPr>
          <p:nvPr>
            <p:ph type="sldNum" sz="quarter" idx="12"/>
          </p:nvPr>
        </p:nvSpPr>
        <p:spPr/>
        <p:txBody>
          <a:bodyPr/>
          <a:lstStyle/>
          <a:p>
            <a:fld id="{C1D7F914-E4F7-455C-A1CC-52701B4165D2}" type="slidenum">
              <a:rPr lang="en-GB" smtClean="0"/>
              <a:t>48</a:t>
            </a:fld>
            <a:endParaRPr lang="en-GB"/>
          </a:p>
        </p:txBody>
      </p:sp>
    </p:spTree>
    <p:extLst>
      <p:ext uri="{BB962C8B-B14F-4D97-AF65-F5344CB8AC3E}">
        <p14:creationId xmlns:p14="http://schemas.microsoft.com/office/powerpoint/2010/main" val="6511556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14. Investment and Operational budget</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Investment Needs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lvl="1" indent="0">
              <a:spcBef>
                <a:spcPts val="1000"/>
              </a:spcBef>
              <a:buNone/>
            </a:pPr>
            <a:r>
              <a:rPr lang="en-GB" sz="1200" dirty="0">
                <a:solidFill>
                  <a:srgbClr val="569DA4"/>
                </a:solidFill>
                <a:latin typeface="Arial" panose="020B0604020202020204" pitchFamily="34" charset="0"/>
                <a:cs typeface="Arial" panose="020B0604020202020204" pitchFamily="34" charset="0"/>
              </a:rPr>
              <a:t>CAPEX (excel sheet with details in annex)</a:t>
            </a:r>
          </a:p>
          <a:p>
            <a:pPr marL="0" lvl="1" indent="0">
              <a:spcBef>
                <a:spcPts val="1000"/>
              </a:spcBef>
              <a:buNone/>
            </a:pPr>
            <a:endParaRPr lang="en-GB" sz="12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2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4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4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4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4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4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4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sz="1400" dirty="0">
              <a:solidFill>
                <a:srgbClr val="569DA4"/>
              </a:solidFill>
              <a:latin typeface="Arial" panose="020B0604020202020204" pitchFamily="34" charset="0"/>
              <a:cs typeface="Arial" panose="020B0604020202020204" pitchFamily="34" charset="0"/>
            </a:endParaRPr>
          </a:p>
          <a:p>
            <a:pPr marL="0"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Bayer Option: </a:t>
            </a:r>
            <a:r>
              <a:rPr lang="en-GB" sz="1200" dirty="0" err="1">
                <a:solidFill>
                  <a:srgbClr val="569DA4"/>
                </a:solidFill>
                <a:latin typeface="Arial" panose="020B0604020202020204" pitchFamily="34" charset="0"/>
                <a:cs typeface="Arial" panose="020B0604020202020204" pitchFamily="34" charset="0"/>
              </a:rPr>
              <a:t>SeedGrowth</a:t>
            </a:r>
            <a:r>
              <a:rPr lang="en-GB" sz="1200" dirty="0">
                <a:solidFill>
                  <a:srgbClr val="569DA4"/>
                </a:solidFill>
                <a:latin typeface="Arial" panose="020B0604020202020204" pitchFamily="34" charset="0"/>
                <a:cs typeface="Arial" panose="020B0604020202020204" pitchFamily="34" charset="0"/>
              </a:rPr>
              <a:t> – </a:t>
            </a:r>
            <a:r>
              <a:rPr lang="en-GB" sz="1200" b="1" u="sng" dirty="0">
                <a:solidFill>
                  <a:srgbClr val="569DA4"/>
                </a:solidFill>
                <a:latin typeface="Arial" panose="020B0604020202020204" pitchFamily="34" charset="0"/>
                <a:cs typeface="Arial" panose="020B0604020202020204" pitchFamily="34" charset="0"/>
              </a:rPr>
              <a:t>ONLY</a:t>
            </a:r>
            <a:r>
              <a:rPr lang="en-GB" sz="1200" dirty="0">
                <a:solidFill>
                  <a:srgbClr val="569DA4"/>
                </a:solidFill>
                <a:latin typeface="Arial" panose="020B0604020202020204" pitchFamily="34" charset="0"/>
                <a:cs typeface="Arial" panose="020B0604020202020204" pitchFamily="34" charset="0"/>
              </a:rPr>
              <a:t> Seed Treatment. </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Purchase: Equipment Options CBT 12TN/H – 155.594.62 USD Cash / RH800 35 T/H – 106.520.25 USD Cash </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Loan/Financing Model (Average): 0,42– 0,45 USD/Kg (</a:t>
            </a:r>
            <a:r>
              <a:rPr lang="en-GB" sz="1200" dirty="0" err="1">
                <a:latin typeface="Arial" panose="020B0604020202020204" pitchFamily="34" charset="0"/>
                <a:cs typeface="Arial" panose="020B0604020202020204" pitchFamily="34" charset="0"/>
              </a:rPr>
              <a:t>delinted</a:t>
            </a:r>
            <a:r>
              <a:rPr lang="en-GB" sz="1200" dirty="0">
                <a:latin typeface="Arial" panose="020B0604020202020204" pitchFamily="34" charset="0"/>
                <a:cs typeface="Arial" panose="020B0604020202020204" pitchFamily="34" charset="0"/>
              </a:rPr>
              <a:t>)</a:t>
            </a:r>
          </a:p>
          <a:p>
            <a:pPr marL="0"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Shandong Doyen – Small Capacity Individual Equipment for each Ginner</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Capacity: 150-200KG/H (</a:t>
            </a:r>
            <a:r>
              <a:rPr lang="en-GB" sz="1200" b="1"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Acid </a:t>
            </a:r>
            <a:r>
              <a:rPr lang="en-GB" sz="1200" dirty="0" err="1">
                <a:latin typeface="Arial" panose="020B0604020202020204" pitchFamily="34" charset="0"/>
                <a:cs typeface="Arial" panose="020B0604020202020204" pitchFamily="34" charset="0"/>
              </a:rPr>
              <a:t>Delinter</a:t>
            </a:r>
            <a:r>
              <a:rPr lang="en-GB" sz="1200" dirty="0">
                <a:latin typeface="Arial" panose="020B0604020202020204" pitchFamily="34" charset="0"/>
                <a:cs typeface="Arial" panose="020B0604020202020204" pitchFamily="34" charset="0"/>
              </a:rPr>
              <a:t>, Seed Cleaner, Seed Coating and Packaging, TA, Building works ) – 183.971,00 USD </a:t>
            </a:r>
          </a:p>
          <a:p>
            <a:pPr marL="0" indent="0">
              <a:lnSpc>
                <a:spcPct val="100000"/>
              </a:lnSpc>
              <a:spcBef>
                <a:spcPts val="600"/>
              </a:spcBef>
              <a:spcAft>
                <a:spcPts val="600"/>
              </a:spcAft>
              <a:buNone/>
            </a:pPr>
            <a:r>
              <a:rPr lang="en-GB" sz="1200" dirty="0">
                <a:solidFill>
                  <a:srgbClr val="569DA4"/>
                </a:solidFill>
                <a:latin typeface="Arial" panose="020B0604020202020204" pitchFamily="34" charset="0"/>
                <a:cs typeface="Arial" panose="020B0604020202020204" pitchFamily="34" charset="0"/>
              </a:rPr>
              <a:t>OPEX/Working Capital</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1</a:t>
            </a:r>
            <a:r>
              <a:rPr lang="en-GB" sz="1200" baseline="30000" dirty="0">
                <a:latin typeface="Arial" panose="020B0604020202020204" pitchFamily="34" charset="0"/>
                <a:cs typeface="Arial" panose="020B0604020202020204" pitchFamily="34" charset="0"/>
              </a:rPr>
              <a:t>st</a:t>
            </a:r>
            <a:r>
              <a:rPr lang="en-GB" sz="1200" dirty="0">
                <a:latin typeface="Arial" panose="020B0604020202020204" pitchFamily="34" charset="0"/>
                <a:cs typeface="Arial" panose="020B0604020202020204" pitchFamily="34" charset="0"/>
              </a:rPr>
              <a:t> Option: The ginneries pay in advance a portion (e.g. 50%) of the service to be provided regarding their expected seed to treat;</a:t>
            </a:r>
          </a:p>
          <a:p>
            <a:pPr lvl="1">
              <a:lnSpc>
                <a:spcPct val="10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2</a:t>
            </a:r>
            <a:r>
              <a:rPr lang="en-GB" sz="1200" baseline="30000" dirty="0">
                <a:latin typeface="Arial" panose="020B0604020202020204" pitchFamily="34" charset="0"/>
                <a:cs typeface="Arial" panose="020B0604020202020204" pitchFamily="34" charset="0"/>
              </a:rPr>
              <a:t>nd</a:t>
            </a:r>
            <a:r>
              <a:rPr lang="en-GB" sz="1200" dirty="0">
                <a:latin typeface="Arial" panose="020B0604020202020204" pitchFamily="34" charset="0"/>
                <a:cs typeface="Arial" panose="020B0604020202020204" pitchFamily="34" charset="0"/>
              </a:rPr>
              <a:t> Option: Increase the funding amount in between 1.1 M and 1.4 M USD depending on the chosen equipment for working capital</a:t>
            </a:r>
            <a:endParaRPr lang="en-GB" sz="1200" dirty="0">
              <a:solidFill>
                <a:srgbClr val="569DA4"/>
              </a:solidFill>
              <a:latin typeface="Arial" panose="020B0604020202020204" pitchFamily="34" charset="0"/>
              <a:cs typeface="Arial" panose="020B0604020202020204" pitchFamily="34" charset="0"/>
            </a:endParaRPr>
          </a:p>
          <a:p>
            <a:pPr marL="0" lvl="1" indent="0">
              <a:spcBef>
                <a:spcPts val="1000"/>
              </a:spcBef>
              <a:buNone/>
            </a:pPr>
            <a:endParaRPr lang="en-GB" dirty="0"/>
          </a:p>
          <a:p>
            <a:pPr marL="0" indent="0">
              <a:buNone/>
            </a:pPr>
            <a:endParaRPr lang="en-GB" dirty="0"/>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graphicFrame>
        <p:nvGraphicFramePr>
          <p:cNvPr id="3" name="Tabela 2"/>
          <p:cNvGraphicFramePr>
            <a:graphicFrameLocks noGrp="1"/>
          </p:cNvGraphicFramePr>
          <p:nvPr>
            <p:extLst>
              <p:ext uri="{D42A27DB-BD31-4B8C-83A1-F6EECF244321}">
                <p14:modId xmlns:p14="http://schemas.microsoft.com/office/powerpoint/2010/main" val="2341485578"/>
              </p:ext>
            </p:extLst>
          </p:nvPr>
        </p:nvGraphicFramePr>
        <p:xfrm>
          <a:off x="256086" y="1239044"/>
          <a:ext cx="11694431" cy="2400300"/>
        </p:xfrm>
        <a:graphic>
          <a:graphicData uri="http://schemas.openxmlformats.org/drawingml/2006/table">
            <a:tbl>
              <a:tblPr/>
              <a:tblGrid>
                <a:gridCol w="1344114">
                  <a:extLst>
                    <a:ext uri="{9D8B030D-6E8A-4147-A177-3AD203B41FA5}">
                      <a16:colId xmlns:a16="http://schemas.microsoft.com/office/drawing/2014/main" val="3397007411"/>
                    </a:ext>
                  </a:extLst>
                </a:gridCol>
                <a:gridCol w="1224915">
                  <a:extLst>
                    <a:ext uri="{9D8B030D-6E8A-4147-A177-3AD203B41FA5}">
                      <a16:colId xmlns:a16="http://schemas.microsoft.com/office/drawing/2014/main" val="3892770965"/>
                    </a:ext>
                  </a:extLst>
                </a:gridCol>
                <a:gridCol w="1097915">
                  <a:extLst>
                    <a:ext uri="{9D8B030D-6E8A-4147-A177-3AD203B41FA5}">
                      <a16:colId xmlns:a16="http://schemas.microsoft.com/office/drawing/2014/main" val="1582250474"/>
                    </a:ext>
                  </a:extLst>
                </a:gridCol>
                <a:gridCol w="1309052">
                  <a:extLst>
                    <a:ext uri="{9D8B030D-6E8A-4147-A177-3AD203B41FA5}">
                      <a16:colId xmlns:a16="http://schemas.microsoft.com/office/drawing/2014/main" val="3317821655"/>
                    </a:ext>
                  </a:extLst>
                </a:gridCol>
                <a:gridCol w="1182052">
                  <a:extLst>
                    <a:ext uri="{9D8B030D-6E8A-4147-A177-3AD203B41FA5}">
                      <a16:colId xmlns:a16="http://schemas.microsoft.com/office/drawing/2014/main" val="2334634661"/>
                    </a:ext>
                  </a:extLst>
                </a:gridCol>
                <a:gridCol w="1544002">
                  <a:extLst>
                    <a:ext uri="{9D8B030D-6E8A-4147-A177-3AD203B41FA5}">
                      <a16:colId xmlns:a16="http://schemas.microsoft.com/office/drawing/2014/main" val="3127906855"/>
                    </a:ext>
                  </a:extLst>
                </a:gridCol>
                <a:gridCol w="1417002">
                  <a:extLst>
                    <a:ext uri="{9D8B030D-6E8A-4147-A177-3AD203B41FA5}">
                      <a16:colId xmlns:a16="http://schemas.microsoft.com/office/drawing/2014/main" val="3629286599"/>
                    </a:ext>
                  </a:extLst>
                </a:gridCol>
                <a:gridCol w="1628140">
                  <a:extLst>
                    <a:ext uri="{9D8B030D-6E8A-4147-A177-3AD203B41FA5}">
                      <a16:colId xmlns:a16="http://schemas.microsoft.com/office/drawing/2014/main" val="3666398460"/>
                    </a:ext>
                  </a:extLst>
                </a:gridCol>
                <a:gridCol w="947239">
                  <a:extLst>
                    <a:ext uri="{9D8B030D-6E8A-4147-A177-3AD203B41FA5}">
                      <a16:colId xmlns:a16="http://schemas.microsoft.com/office/drawing/2014/main" val="1393416569"/>
                    </a:ext>
                  </a:extLst>
                </a:gridCol>
              </a:tblGrid>
              <a:tr h="403860">
                <a:tc>
                  <a:txBody>
                    <a:bodyPr/>
                    <a:lstStyle/>
                    <a:p>
                      <a:pPr algn="l" rtl="0" fontAlgn="b"/>
                      <a:r>
                        <a:rPr lang="en-GB" sz="1200" b="1" i="0" u="none" strike="noStrike" dirty="0">
                          <a:solidFill>
                            <a:srgbClr val="FFFFFF"/>
                          </a:solidFill>
                          <a:effectLst/>
                          <a:latin typeface="Arial" panose="020B0604020202020204" pitchFamily="34" charset="0"/>
                          <a:cs typeface="Arial" panose="020B0604020202020204" pitchFamily="34" charset="0"/>
                        </a:rPr>
                        <a:t>Scenario Analysis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a:solidFill>
                            <a:srgbClr val="FFFFFF"/>
                          </a:solidFill>
                          <a:effectLst/>
                          <a:latin typeface="Arial" panose="020B0604020202020204" pitchFamily="34" charset="0"/>
                          <a:cs typeface="Arial" panose="020B0604020202020204" pitchFamily="34" charset="0"/>
                        </a:rPr>
                        <a:t>Scenario 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a:solidFill>
                            <a:srgbClr val="FFFFFF"/>
                          </a:solidFill>
                          <a:effectLst/>
                          <a:latin typeface="Arial" panose="020B0604020202020204" pitchFamily="34" charset="0"/>
                          <a:cs typeface="Arial" panose="020B0604020202020204" pitchFamily="34" charset="0"/>
                        </a:rPr>
                        <a:t>Scenario 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a:solidFill>
                            <a:srgbClr val="FFFFFF"/>
                          </a:solidFill>
                          <a:effectLst/>
                          <a:latin typeface="Arial" panose="020B0604020202020204" pitchFamily="34" charset="0"/>
                          <a:cs typeface="Arial" panose="020B0604020202020204" pitchFamily="34" charset="0"/>
                        </a:rPr>
                        <a:t>Scenario 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a:solidFill>
                            <a:srgbClr val="FFFFFF"/>
                          </a:solidFill>
                          <a:effectLst/>
                          <a:latin typeface="Arial" panose="020B0604020202020204" pitchFamily="34" charset="0"/>
                          <a:cs typeface="Arial" panose="020B0604020202020204" pitchFamily="34" charset="0"/>
                        </a:rPr>
                        <a:t>Scenario 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a:solidFill>
                            <a:srgbClr val="FFFFFF"/>
                          </a:solidFill>
                          <a:effectLst/>
                          <a:latin typeface="Arial" panose="020B0604020202020204" pitchFamily="34" charset="0"/>
                          <a:cs typeface="Arial" panose="020B0604020202020204" pitchFamily="34" charset="0"/>
                        </a:rPr>
                        <a:t>Scenario 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a:solidFill>
                            <a:srgbClr val="FFFFFF"/>
                          </a:solidFill>
                          <a:effectLst/>
                          <a:latin typeface="Arial" panose="020B0604020202020204" pitchFamily="34" charset="0"/>
                          <a:cs typeface="Arial" panose="020B0604020202020204" pitchFamily="34" charset="0"/>
                        </a:rPr>
                        <a:t>Scenario 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a:solidFill>
                            <a:srgbClr val="FFFFFF"/>
                          </a:solidFill>
                          <a:effectLst/>
                          <a:latin typeface="Arial" panose="020B0604020202020204" pitchFamily="34" charset="0"/>
                          <a:cs typeface="Arial" panose="020B0604020202020204" pitchFamily="34" charset="0"/>
                        </a:rPr>
                        <a:t>Scenario 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1" i="0" u="none" strike="noStrike" dirty="0">
                          <a:solidFill>
                            <a:srgbClr val="FFFFFF"/>
                          </a:solidFill>
                          <a:effectLst/>
                          <a:latin typeface="Arial" panose="020B0604020202020204" pitchFamily="34" charset="0"/>
                          <a:cs typeface="Arial" panose="020B0604020202020204" pitchFamily="34" charset="0"/>
                        </a:rPr>
                        <a:t>Scenario 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3288709508"/>
                  </a:ext>
                </a:extLst>
              </a:tr>
              <a:tr h="396240">
                <a:tc>
                  <a:txBody>
                    <a:bodyPr/>
                    <a:lstStyle/>
                    <a:p>
                      <a:pPr algn="l" rtl="0" fontAlgn="b"/>
                      <a:r>
                        <a:rPr lang="en-GB" sz="1200" b="0" i="0" u="none" strike="noStrike">
                          <a:solidFill>
                            <a:srgbClr val="FFFFFF"/>
                          </a:solidFill>
                          <a:effectLst/>
                          <a:latin typeface="Arial" panose="020B0604020202020204" pitchFamily="34" charset="0"/>
                          <a:cs typeface="Arial" panose="020B0604020202020204" pitchFamily="34" charset="0"/>
                        </a:rPr>
                        <a:t>Index</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EMK-5TN-Constr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EMK-5TN-Rent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EMK-10TN-Constr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EMK-10TN-Rent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ShandSw-5TN-Constr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ShandSw-5TN-Rent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ShandSw-10TN-Constr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ShandSw-10TN-Rent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569DA4"/>
                    </a:solidFill>
                  </a:tcPr>
                </a:tc>
                <a:extLst>
                  <a:ext uri="{0D108BD9-81ED-4DB2-BD59-A6C34878D82A}">
                    <a16:rowId xmlns:a16="http://schemas.microsoft.com/office/drawing/2014/main" val="1306768597"/>
                  </a:ext>
                </a:extLst>
              </a:tr>
              <a:tr h="396240">
                <a:tc>
                  <a:txBody>
                    <a:bodyPr/>
                    <a:lstStyle/>
                    <a:p>
                      <a:pPr algn="l" rtl="0" fontAlgn="b"/>
                      <a:r>
                        <a:rPr lang="en-GB" sz="1200" b="1" i="0" u="none" strike="noStrike">
                          <a:solidFill>
                            <a:srgbClr val="009999"/>
                          </a:solidFill>
                          <a:effectLst/>
                          <a:latin typeface="Arial" panose="020B0604020202020204" pitchFamily="34" charset="0"/>
                          <a:cs typeface="Arial" panose="020B0604020202020204" pitchFamily="34" charset="0"/>
                        </a:rPr>
                        <a:t>Total Investment</a:t>
                      </a:r>
                    </a:p>
                  </a:txBody>
                  <a:tcPr marL="7620" marR="7620" marT="762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3,988,558.19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3,208,558.19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5,741,710.19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4,961,710.19</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1,495,198.00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1,228,198.00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2,372,541.00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1200" b="1" i="0" u="none" strike="noStrike">
                          <a:solidFill>
                            <a:srgbClr val="009999"/>
                          </a:solidFill>
                          <a:effectLst/>
                          <a:latin typeface="Arial" panose="020B0604020202020204" pitchFamily="34" charset="0"/>
                          <a:cs typeface="Arial" panose="020B0604020202020204" pitchFamily="34" charset="0"/>
                        </a:rPr>
                        <a:t>1,988,541.00</a:t>
                      </a:r>
                    </a:p>
                  </a:txBody>
                  <a:tcPr marL="7620" marR="7620" marT="762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914826230"/>
                  </a:ext>
                </a:extLst>
              </a:tr>
              <a:tr h="601980">
                <a:tc>
                  <a:txBody>
                    <a:bodyPr/>
                    <a:lstStyle/>
                    <a:p>
                      <a:pPr algn="l" rtl="0" fontAlgn="b"/>
                      <a:r>
                        <a:rPr lang="en-GB" sz="1200" b="0" i="0" u="none" strike="noStrike">
                          <a:solidFill>
                            <a:srgbClr val="FFFFFF"/>
                          </a:solidFill>
                          <a:effectLst/>
                          <a:latin typeface="Arial" panose="020B0604020202020204" pitchFamily="34" charset="0"/>
                          <a:cs typeface="Arial" panose="020B0604020202020204" pitchFamily="34" charset="0"/>
                        </a:rPr>
                        <a:t>Equipment Investment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2,898,558.19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2,898,558.19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4,651,710.19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4,651,710.19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1,089,198.00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1,089,198.00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1,810,541.00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1,810,541.00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1591481366"/>
                  </a:ext>
                </a:extLst>
              </a:tr>
              <a:tr h="601980">
                <a:tc>
                  <a:txBody>
                    <a:bodyPr/>
                    <a:lstStyle/>
                    <a:p>
                      <a:pPr algn="l" rtl="0" fontAlgn="b"/>
                      <a:r>
                        <a:rPr lang="en-GB" sz="1200" b="0" i="0" u="none" strike="noStrike">
                          <a:solidFill>
                            <a:srgbClr val="FFFFFF"/>
                          </a:solidFill>
                          <a:effectLst/>
                          <a:latin typeface="Arial" panose="020B0604020202020204" pitchFamily="34" charset="0"/>
                          <a:cs typeface="Arial" panose="020B0604020202020204" pitchFamily="34" charset="0"/>
                        </a:rPr>
                        <a:t>Building Works Investment</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1,090,000.00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310,000.00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1,090,000.00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310,000.00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406,000.00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139,000.00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a:solidFill>
                            <a:srgbClr val="FFFFFF"/>
                          </a:solidFill>
                          <a:effectLst/>
                          <a:latin typeface="Arial" panose="020B0604020202020204" pitchFamily="34" charset="0"/>
                          <a:cs typeface="Arial" panose="020B0604020202020204" pitchFamily="34" charset="0"/>
                        </a:rPr>
                        <a:t>562,000.00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tc>
                  <a:txBody>
                    <a:bodyPr/>
                    <a:lstStyle/>
                    <a:p>
                      <a:pPr algn="ctr" rtl="0" fontAlgn="ctr"/>
                      <a:r>
                        <a:rPr lang="en-GB" sz="1200" b="0" i="0" u="none" strike="noStrike" dirty="0">
                          <a:solidFill>
                            <a:srgbClr val="FFFFFF"/>
                          </a:solidFill>
                          <a:effectLst/>
                          <a:latin typeface="Arial" panose="020B0604020202020204" pitchFamily="34" charset="0"/>
                          <a:cs typeface="Arial" panose="020B0604020202020204" pitchFamily="34" charset="0"/>
                        </a:rPr>
                        <a:t>178,000.00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69DA4"/>
                    </a:solidFill>
                  </a:tcPr>
                </a:tc>
                <a:extLst>
                  <a:ext uri="{0D108BD9-81ED-4DB2-BD59-A6C34878D82A}">
                    <a16:rowId xmlns:a16="http://schemas.microsoft.com/office/drawing/2014/main" val="231773838"/>
                  </a:ext>
                </a:extLst>
              </a:tr>
            </a:tbl>
          </a:graphicData>
        </a:graphic>
      </p:graphicFrame>
      <p:sp>
        <p:nvSpPr>
          <p:cNvPr id="4" name="Marcador de Posição do Número do Diapositivo 3">
            <a:extLst>
              <a:ext uri="{FF2B5EF4-FFF2-40B4-BE49-F238E27FC236}">
                <a16:creationId xmlns:a16="http://schemas.microsoft.com/office/drawing/2014/main" id="{B8E53BC3-C70F-4B89-AA98-4CE74B0FF3A3}"/>
              </a:ext>
            </a:extLst>
          </p:cNvPr>
          <p:cNvSpPr>
            <a:spLocks noGrp="1"/>
          </p:cNvSpPr>
          <p:nvPr>
            <p:ph type="sldNum" sz="quarter" idx="12"/>
          </p:nvPr>
        </p:nvSpPr>
        <p:spPr/>
        <p:txBody>
          <a:bodyPr/>
          <a:lstStyle/>
          <a:p>
            <a:fld id="{C1D7F914-E4F7-455C-A1CC-52701B4165D2}" type="slidenum">
              <a:rPr lang="en-GB" smtClean="0"/>
              <a:t>49</a:t>
            </a:fld>
            <a:endParaRPr lang="en-GB"/>
          </a:p>
        </p:txBody>
      </p:sp>
    </p:spTree>
    <p:extLst>
      <p:ext uri="{BB962C8B-B14F-4D97-AF65-F5344CB8AC3E}">
        <p14:creationId xmlns:p14="http://schemas.microsoft.com/office/powerpoint/2010/main" val="2652027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5919652"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Brief analysis of the cotton sector</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National</a:t>
            </a:r>
          </a:p>
        </p:txBody>
      </p:sp>
      <p:sp>
        <p:nvSpPr>
          <p:cNvPr id="24" name="Espaço Reservado para Conteúdo 2"/>
          <p:cNvSpPr>
            <a:spLocks noGrp="1"/>
          </p:cNvSpPr>
          <p:nvPr>
            <p:ph idx="1"/>
          </p:nvPr>
        </p:nvSpPr>
        <p:spPr>
          <a:xfrm>
            <a:off x="148046" y="740229"/>
            <a:ext cx="11922034" cy="6017622"/>
          </a:xfrm>
        </p:spPr>
        <p:txBody>
          <a:bodyPr>
            <a:normAutofit/>
          </a:bodyPr>
          <a:lstStyle/>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Between 2005 and 2018 the maximum planted area in Mozambique was 188,890 hectares in 2012, the minimum planted area was 101,404 hectares in 2016 and the average was 151,920 hectares. The average area per producer was 0.8 Hectares.</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Between 2005 and 2018 the maximum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 Ha yield was 0.975 country average in 2012, the minimum was 0.314 in 2017 and the period average was 0.46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 Ha.</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Between 2005 and 2018 the maximum production was 184,141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in 2012, the minimum was 35,800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in 2017 and the average was 74,176 Tn.</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Between 2005 and 2018 the maximum number of producers was 296,000 in 2012, the minimum was 144,864 in 2016 and the average was 216,000 producers.</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Between 2005 and 2018 the maximum </a:t>
            </a:r>
            <a:r>
              <a:rPr lang="en-GB" sz="1200" dirty="0" err="1">
                <a:latin typeface="Arial" panose="020B0604020202020204" pitchFamily="34" charset="0"/>
                <a:cs typeface="Arial" panose="020B0604020202020204" pitchFamily="34" charset="0"/>
              </a:rPr>
              <a:t>fiber</a:t>
            </a:r>
            <a:r>
              <a:rPr lang="en-GB" sz="1200" dirty="0">
                <a:latin typeface="Arial" panose="020B0604020202020204" pitchFamily="34" charset="0"/>
                <a:cs typeface="Arial" panose="020B0604020202020204" pitchFamily="34" charset="0"/>
              </a:rPr>
              <a:t> production was 69,974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in 2012, the minimum was 13,616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in 2017 and the average was 27,186 Tn.</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Between 2005 and 2018 the industrial yield varied between 34% and 38% with an average of 37%.</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average FOB export price of the </a:t>
            </a:r>
            <a:r>
              <a:rPr lang="en-GB" sz="1200" dirty="0" err="1">
                <a:latin typeface="Arial" panose="020B0604020202020204" pitchFamily="34" charset="0"/>
                <a:cs typeface="Arial" panose="020B0604020202020204" pitchFamily="34" charset="0"/>
              </a:rPr>
              <a:t>fiber</a:t>
            </a:r>
            <a:r>
              <a:rPr lang="en-GB" sz="1200" dirty="0">
                <a:latin typeface="Arial" panose="020B0604020202020204" pitchFamily="34" charset="0"/>
                <a:cs typeface="Arial" panose="020B0604020202020204" pitchFamily="34" charset="0"/>
              </a:rPr>
              <a:t> varied between 1000 and 2500 USD /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with an average of 1482 USD / Tn.</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Smallholder farmers are responsible for 98.98% of cotton production;</a:t>
            </a:r>
          </a:p>
          <a:p>
            <a:pPr lvl="0"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province of </a:t>
            </a:r>
            <a:r>
              <a:rPr lang="en-GB" sz="1200" dirty="0" err="1">
                <a:latin typeface="Arial" panose="020B0604020202020204" pitchFamily="34" charset="0"/>
                <a:cs typeface="Arial" panose="020B0604020202020204" pitchFamily="34" charset="0"/>
              </a:rPr>
              <a:t>Nampula</a:t>
            </a:r>
            <a:r>
              <a:rPr lang="en-GB" sz="1200" dirty="0">
                <a:latin typeface="Arial" panose="020B0604020202020204" pitchFamily="34" charset="0"/>
                <a:cs typeface="Arial" panose="020B0604020202020204" pitchFamily="34" charset="0"/>
              </a:rPr>
              <a:t> is the province with the largest cotton production, followed by Cabo Delgado, </a:t>
            </a:r>
            <a:r>
              <a:rPr lang="en-GB" sz="1200" dirty="0" err="1">
                <a:latin typeface="Arial" panose="020B0604020202020204" pitchFamily="34" charset="0"/>
                <a:cs typeface="Arial" panose="020B0604020202020204" pitchFamily="34" charset="0"/>
              </a:rPr>
              <a:t>Niassa</a:t>
            </a:r>
            <a:r>
              <a:rPr lang="en-GB" sz="1200" dirty="0">
                <a:latin typeface="Arial" panose="020B0604020202020204" pitchFamily="34" charset="0"/>
                <a:cs typeface="Arial" panose="020B0604020202020204" pitchFamily="34" charset="0"/>
              </a:rPr>
              <a:t> and </a:t>
            </a:r>
            <a:r>
              <a:rPr lang="en-GB" sz="1200" dirty="0" err="1">
                <a:latin typeface="Arial" panose="020B0604020202020204" pitchFamily="34" charset="0"/>
                <a:cs typeface="Arial" panose="020B0604020202020204" pitchFamily="34" charset="0"/>
              </a:rPr>
              <a:t>Tete</a:t>
            </a:r>
            <a:r>
              <a:rPr lang="en-GB" sz="1200" dirty="0">
                <a:latin typeface="Arial" panose="020B0604020202020204" pitchFamily="34" charset="0"/>
                <a:cs typeface="Arial" panose="020B0604020202020204" pitchFamily="34" charset="0"/>
              </a:rPr>
              <a:t>;</a:t>
            </a:r>
          </a:p>
          <a:p>
            <a:pPr marL="0" indent="0">
              <a:lnSpc>
                <a:spcPct val="150000"/>
              </a:lnSpc>
              <a:spcBef>
                <a:spcPts val="600"/>
              </a:spcBef>
              <a:spcAft>
                <a:spcPts val="6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AB7FE40C-3F28-40E0-AA8B-68BBD141EAAA}"/>
              </a:ext>
            </a:extLst>
          </p:cNvPr>
          <p:cNvSpPr>
            <a:spLocks noGrp="1"/>
          </p:cNvSpPr>
          <p:nvPr>
            <p:ph type="sldNum" sz="quarter" idx="12"/>
          </p:nvPr>
        </p:nvSpPr>
        <p:spPr/>
        <p:txBody>
          <a:bodyPr/>
          <a:lstStyle/>
          <a:p>
            <a:fld id="{C1D7F914-E4F7-455C-A1CC-52701B4165D2}" type="slidenum">
              <a:rPr lang="en-GB" smtClean="0"/>
              <a:t>5</a:t>
            </a:fld>
            <a:endParaRPr lang="en-GB"/>
          </a:p>
        </p:txBody>
      </p:sp>
    </p:spTree>
    <p:extLst>
      <p:ext uri="{BB962C8B-B14F-4D97-AF65-F5344CB8AC3E}">
        <p14:creationId xmlns:p14="http://schemas.microsoft.com/office/powerpoint/2010/main" val="13247448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Investment and Operational budget</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Waste treatment plan</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EMKAT</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They consider their plants as zero waste plants. The cyclones receiving the hydrolysed fibre are only 95% efficient. That means 5% is wasted in the air. For an extra cost of €60,000 they can provide a complete </a:t>
            </a:r>
            <a:r>
              <a:rPr lang="en-GB" sz="1200" dirty="0" err="1">
                <a:latin typeface="Arial" panose="020B0604020202020204" pitchFamily="34" charset="0"/>
                <a:cs typeface="Arial" panose="020B0604020202020204" pitchFamily="34" charset="0"/>
              </a:rPr>
              <a:t>dedusting</a:t>
            </a:r>
            <a:r>
              <a:rPr lang="en-GB" sz="1200" dirty="0">
                <a:latin typeface="Arial" panose="020B0604020202020204" pitchFamily="34" charset="0"/>
                <a:cs typeface="Arial" panose="020B0604020202020204" pitchFamily="34" charset="0"/>
              </a:rPr>
              <a:t> technology.</a:t>
            </a:r>
          </a:p>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Shandong Swan</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Cyclone system in the proposal can catch more than 80% dust and the other less than 20% dust to the air or surrounding area.  There is a pulse dust collector, which help to catch the rest dust to 99%. The investment is about USD15, 000. Sulphide Air to atmosphere. It needs a separate system to dealing after pulse dust collector, which need USD285000 already included in the investment plan. </a:t>
            </a:r>
            <a:endParaRPr lang="en-GB" dirty="0"/>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388CE220-ACFB-41B1-B496-606E0C6A207D}"/>
              </a:ext>
            </a:extLst>
          </p:cNvPr>
          <p:cNvSpPr>
            <a:spLocks noGrp="1"/>
          </p:cNvSpPr>
          <p:nvPr>
            <p:ph type="sldNum" sz="quarter" idx="12"/>
          </p:nvPr>
        </p:nvSpPr>
        <p:spPr/>
        <p:txBody>
          <a:bodyPr/>
          <a:lstStyle/>
          <a:p>
            <a:fld id="{C1D7F914-E4F7-455C-A1CC-52701B4165D2}" type="slidenum">
              <a:rPr lang="en-GB" smtClean="0"/>
              <a:t>50</a:t>
            </a:fld>
            <a:endParaRPr lang="en-GB"/>
          </a:p>
        </p:txBody>
      </p:sp>
    </p:spTree>
    <p:extLst>
      <p:ext uri="{BB962C8B-B14F-4D97-AF65-F5344CB8AC3E}">
        <p14:creationId xmlns:p14="http://schemas.microsoft.com/office/powerpoint/2010/main" val="42436370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15. Financial and Economic model and sustainability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Assumptions</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marL="0" indent="0">
              <a:lnSpc>
                <a:spcPct val="150000"/>
              </a:lnSpc>
              <a:spcBef>
                <a:spcPts val="1200"/>
              </a:spcBef>
              <a:spcAft>
                <a:spcPts val="1200"/>
              </a:spcAft>
              <a:buNone/>
            </a:pPr>
            <a:r>
              <a:rPr lang="en-GB" sz="1200" dirty="0">
                <a:solidFill>
                  <a:srgbClr val="569DA4"/>
                </a:solidFill>
                <a:latin typeface="Arial" panose="020B0604020202020204" pitchFamily="34" charset="0"/>
                <a:cs typeface="Arial" panose="020B0604020202020204" pitchFamily="34" charset="0"/>
              </a:rPr>
              <a:t>Assumptions</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Defined seed processing capacity to reach 250.000 farmers;</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1 Ha Planted area;</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Annual Cotton Seed Need (</a:t>
            </a:r>
            <a:r>
              <a:rPr lang="en-GB" sz="1200" u="sng" dirty="0">
                <a:latin typeface="Arial" panose="020B0604020202020204" pitchFamily="34" charset="0"/>
                <a:cs typeface="Arial" panose="020B0604020202020204" pitchFamily="34" charset="0"/>
              </a:rPr>
              <a:t>In short-term</a:t>
            </a:r>
            <a:r>
              <a:rPr lang="en-GB" sz="1200" dirty="0">
                <a:latin typeface="Arial" panose="020B0604020202020204" pitchFamily="34" charset="0"/>
                <a:cs typeface="Arial" panose="020B0604020202020204" pitchFamily="34" charset="0"/>
              </a:rPr>
              <a:t>): Between 3.500 and 5.000 TN</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Financial Target: Cost Annual Recovery and Investment Payback in 10 Years</a:t>
            </a:r>
          </a:p>
          <a:p>
            <a:pPr lvl="1">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Logical input/output seed rate capacity: 65%</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C24872BC-1F63-4A98-A894-42694792CEDF}"/>
              </a:ext>
            </a:extLst>
          </p:cNvPr>
          <p:cNvSpPr>
            <a:spLocks noGrp="1"/>
          </p:cNvSpPr>
          <p:nvPr>
            <p:ph type="sldNum" sz="quarter" idx="12"/>
          </p:nvPr>
        </p:nvSpPr>
        <p:spPr/>
        <p:txBody>
          <a:bodyPr/>
          <a:lstStyle/>
          <a:p>
            <a:fld id="{C1D7F914-E4F7-455C-A1CC-52701B4165D2}" type="slidenum">
              <a:rPr lang="en-GB" smtClean="0"/>
              <a:t>51</a:t>
            </a:fld>
            <a:endParaRPr lang="en-GB"/>
          </a:p>
        </p:txBody>
      </p:sp>
    </p:spTree>
    <p:extLst>
      <p:ext uri="{BB962C8B-B14F-4D97-AF65-F5344CB8AC3E}">
        <p14:creationId xmlns:p14="http://schemas.microsoft.com/office/powerpoint/2010/main" val="26275119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Financial and Economic model and sustainability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Assumptions</a:t>
            </a:r>
            <a:endParaRPr lang="en-GB" sz="1300" b="1" dirty="0">
              <a:solidFill>
                <a:srgbClr val="569DA4"/>
              </a:solidFill>
              <a:latin typeface="Arial" panose="020B0604020202020204" pitchFamily="34" charset="0"/>
              <a:cs typeface="Arial" panose="020B0604020202020204" pitchFamily="34" charset="0"/>
            </a:endParaRPr>
          </a:p>
        </p:txBody>
      </p:sp>
      <p:graphicFrame>
        <p:nvGraphicFramePr>
          <p:cNvPr id="5" name="Espaço Reservado para Conteúdo 4"/>
          <p:cNvGraphicFramePr>
            <a:graphicFrameLocks noGrp="1"/>
          </p:cNvGraphicFramePr>
          <p:nvPr>
            <p:ph idx="1"/>
            <p:extLst>
              <p:ext uri="{D42A27DB-BD31-4B8C-83A1-F6EECF244321}">
                <p14:modId xmlns:p14="http://schemas.microsoft.com/office/powerpoint/2010/main" val="1465659740"/>
              </p:ext>
            </p:extLst>
          </p:nvPr>
        </p:nvGraphicFramePr>
        <p:xfrm>
          <a:off x="285751" y="513806"/>
          <a:ext cx="9020174" cy="6277320"/>
        </p:xfrm>
        <a:graphic>
          <a:graphicData uri="http://schemas.openxmlformats.org/drawingml/2006/table">
            <a:tbl>
              <a:tblPr/>
              <a:tblGrid>
                <a:gridCol w="5172859">
                  <a:extLst>
                    <a:ext uri="{9D8B030D-6E8A-4147-A177-3AD203B41FA5}">
                      <a16:colId xmlns:a16="http://schemas.microsoft.com/office/drawing/2014/main" val="347331136"/>
                    </a:ext>
                  </a:extLst>
                </a:gridCol>
                <a:gridCol w="3847315">
                  <a:extLst>
                    <a:ext uri="{9D8B030D-6E8A-4147-A177-3AD203B41FA5}">
                      <a16:colId xmlns:a16="http://schemas.microsoft.com/office/drawing/2014/main" val="4253116427"/>
                    </a:ext>
                  </a:extLst>
                </a:gridCol>
              </a:tblGrid>
              <a:tr h="132516">
                <a:tc gridSpan="2">
                  <a:txBody>
                    <a:bodyPr/>
                    <a:lstStyle/>
                    <a:p>
                      <a:pPr algn="ctr" rtl="0" fontAlgn="b"/>
                      <a:r>
                        <a:rPr lang="en-GB" sz="1000" b="1" i="0" u="none" strike="noStrike">
                          <a:solidFill>
                            <a:srgbClr val="FFFFFF"/>
                          </a:solidFill>
                          <a:effectLst/>
                          <a:latin typeface="Arial" panose="020B0604020202020204" pitchFamily="34" charset="0"/>
                        </a:rPr>
                        <a:t>Main Technical Coeficients (agriculture and processing)</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n-GB"/>
                    </a:p>
                  </a:txBody>
                  <a:tcPr/>
                </a:tc>
                <a:extLst>
                  <a:ext uri="{0D108BD9-81ED-4DB2-BD59-A6C34878D82A}">
                    <a16:rowId xmlns:a16="http://schemas.microsoft.com/office/drawing/2014/main" val="821067657"/>
                  </a:ext>
                </a:extLst>
              </a:tr>
              <a:tr h="132516">
                <a:tc>
                  <a:txBody>
                    <a:bodyPr/>
                    <a:lstStyle/>
                    <a:p>
                      <a:pPr algn="ctr" rtl="0" fontAlgn="b"/>
                      <a:r>
                        <a:rPr lang="en-GB" sz="1000" b="1" i="0" u="none" strike="noStrike">
                          <a:solidFill>
                            <a:srgbClr val="FFFFFF"/>
                          </a:solidFill>
                          <a:effectLst/>
                          <a:latin typeface="Arial" panose="020B0604020202020204" pitchFamily="34" charset="0"/>
                        </a:rPr>
                        <a:t>1. Impact in the Value Chain</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1" i="0" u="none" strike="noStrike">
                          <a:solidFill>
                            <a:srgbClr val="FFFFFF"/>
                          </a:solidFill>
                          <a:effectLst/>
                          <a:latin typeface="Arial" panose="020B0604020202020204" pitchFamily="34" charset="0"/>
                        </a:rPr>
                        <a:t>Value</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037516241"/>
                  </a:ext>
                </a:extLst>
              </a:tr>
              <a:tr h="132516">
                <a:tc>
                  <a:txBody>
                    <a:bodyPr/>
                    <a:lstStyle/>
                    <a:p>
                      <a:pPr algn="l" rtl="0" fontAlgn="b"/>
                      <a:r>
                        <a:rPr lang="en-GB" sz="1000" b="0" i="0" u="none" strike="noStrike">
                          <a:solidFill>
                            <a:srgbClr val="FFFFFF"/>
                          </a:solidFill>
                          <a:effectLst/>
                          <a:latin typeface="Arial" panose="020B0604020202020204" pitchFamily="34" charset="0"/>
                        </a:rPr>
                        <a:t>Number of seeds per hole Without / With Delinting</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5 to 3</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379995971"/>
                  </a:ext>
                </a:extLst>
              </a:tr>
              <a:tr h="132516">
                <a:tc>
                  <a:txBody>
                    <a:bodyPr/>
                    <a:lstStyle/>
                    <a:p>
                      <a:pPr algn="l" rtl="0" fontAlgn="t"/>
                      <a:r>
                        <a:rPr lang="en-GB" sz="1000" b="0" i="0" u="none" strike="noStrike">
                          <a:solidFill>
                            <a:srgbClr val="FFFFFF"/>
                          </a:solidFill>
                          <a:effectLst/>
                          <a:latin typeface="Arial" panose="020B0604020202020204" pitchFamily="34" charset="0"/>
                        </a:rPr>
                        <a:t>Decrease in the number of seeds per hole with Delinted Seed</a:t>
                      </a:r>
                    </a:p>
                  </a:txBody>
                  <a:tcPr marL="4533" marR="4533" marT="4533"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40% reduction in the amount of seed to be delivered</a:t>
                      </a:r>
                    </a:p>
                  </a:txBody>
                  <a:tcPr marL="4533" marR="4533" marT="4533"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297682280"/>
                  </a:ext>
                </a:extLst>
              </a:tr>
              <a:tr h="132516">
                <a:tc>
                  <a:txBody>
                    <a:bodyPr/>
                    <a:lstStyle/>
                    <a:p>
                      <a:pPr algn="l" rtl="0" fontAlgn="b"/>
                      <a:r>
                        <a:rPr lang="en-GB" sz="1000" b="0" i="0" u="none" strike="noStrike">
                          <a:solidFill>
                            <a:srgbClr val="FFFFFF"/>
                          </a:solidFill>
                          <a:effectLst/>
                          <a:latin typeface="Arial" panose="020B0604020202020204" pitchFamily="34" charset="0"/>
                        </a:rPr>
                        <a:t>Kg Seed per Ha Without / With Delinting</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25 to 15</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057974126"/>
                  </a:ext>
                </a:extLst>
              </a:tr>
              <a:tr h="132516">
                <a:tc>
                  <a:txBody>
                    <a:bodyPr/>
                    <a:lstStyle/>
                    <a:p>
                      <a:pPr algn="l" rtl="0" fontAlgn="b"/>
                      <a:r>
                        <a:rPr lang="en-GB" sz="1000" b="0" i="0" u="none" strike="noStrike">
                          <a:solidFill>
                            <a:srgbClr val="FFFFFF"/>
                          </a:solidFill>
                          <a:effectLst/>
                          <a:latin typeface="Arial" panose="020B0604020202020204" pitchFamily="34" charset="0"/>
                        </a:rPr>
                        <a:t>Effect on seed weight with delinting</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60 a 80%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833974823"/>
                  </a:ext>
                </a:extLst>
              </a:tr>
              <a:tr h="132516">
                <a:tc>
                  <a:txBody>
                    <a:bodyPr/>
                    <a:lstStyle/>
                    <a:p>
                      <a:pPr algn="l" rtl="0" fontAlgn="t"/>
                      <a:r>
                        <a:rPr lang="en-GB" sz="1000" b="0" i="0" u="none" strike="noStrike">
                          <a:solidFill>
                            <a:srgbClr val="FFFFFF"/>
                          </a:solidFill>
                          <a:effectLst/>
                          <a:latin typeface="Arial" panose="020B0604020202020204" pitchFamily="34" charset="0"/>
                        </a:rPr>
                        <a:t>Average Seed transport cost per ton (USD) from ginneries to Farmers</a:t>
                      </a:r>
                    </a:p>
                  </a:txBody>
                  <a:tcPr marL="4533" marR="4533" marT="4533"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400</a:t>
                      </a:r>
                    </a:p>
                  </a:txBody>
                  <a:tcPr marL="4533" marR="4533" marT="4533"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740662568"/>
                  </a:ext>
                </a:extLst>
              </a:tr>
              <a:tr h="132516">
                <a:tc>
                  <a:txBody>
                    <a:bodyPr/>
                    <a:lstStyle/>
                    <a:p>
                      <a:pPr algn="l" rtl="0" fontAlgn="b"/>
                      <a:r>
                        <a:rPr lang="en-GB" sz="1000" b="0" i="0" u="none" strike="noStrike">
                          <a:solidFill>
                            <a:srgbClr val="FFFFFF"/>
                          </a:solidFill>
                          <a:effectLst/>
                          <a:latin typeface="Arial" panose="020B0604020202020204" pitchFamily="34" charset="0"/>
                        </a:rPr>
                        <a:t>Germination rate Without Delinting</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20 a 25 %</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961543313"/>
                  </a:ext>
                </a:extLst>
              </a:tr>
              <a:tr h="132516">
                <a:tc>
                  <a:txBody>
                    <a:bodyPr/>
                    <a:lstStyle/>
                    <a:p>
                      <a:pPr algn="l" rtl="0" fontAlgn="b"/>
                      <a:r>
                        <a:rPr lang="en-GB" sz="1000" b="0" i="0" u="none" strike="noStrike">
                          <a:solidFill>
                            <a:srgbClr val="FFFFFF"/>
                          </a:solidFill>
                          <a:effectLst/>
                          <a:latin typeface="Arial" panose="020B0604020202020204" pitchFamily="34" charset="0"/>
                        </a:rPr>
                        <a:t>Germination rate With Delinted Seed</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75%</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886233978"/>
                  </a:ext>
                </a:extLst>
              </a:tr>
              <a:tr h="132516">
                <a:tc>
                  <a:txBody>
                    <a:bodyPr/>
                    <a:lstStyle/>
                    <a:p>
                      <a:pPr algn="l" rtl="0" fontAlgn="b"/>
                      <a:r>
                        <a:rPr lang="en-GB" sz="1000" b="0" i="0" u="none" strike="noStrike">
                          <a:solidFill>
                            <a:srgbClr val="FFFFFF"/>
                          </a:solidFill>
                          <a:effectLst/>
                          <a:latin typeface="Arial" panose="020B0604020202020204" pitchFamily="34" charset="0"/>
                        </a:rPr>
                        <a:t>Work Days per Ha on farm Without / With  Delinted Seed (Thinning) </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67 to 63</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504374524"/>
                  </a:ext>
                </a:extLst>
              </a:tr>
              <a:tr h="132516">
                <a:tc>
                  <a:txBody>
                    <a:bodyPr/>
                    <a:lstStyle/>
                    <a:p>
                      <a:pPr algn="l" rtl="0" fontAlgn="b"/>
                      <a:r>
                        <a:rPr lang="en-GB" sz="1000" b="0" i="0" u="none" strike="noStrike">
                          <a:solidFill>
                            <a:srgbClr val="FFFFFF"/>
                          </a:solidFill>
                          <a:effectLst/>
                          <a:latin typeface="Arial" panose="020B0604020202020204" pitchFamily="34" charset="0"/>
                        </a:rPr>
                        <a:t>Fiber GOT Without Delinted and quality Seed </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37%</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956048441"/>
                  </a:ext>
                </a:extLst>
              </a:tr>
              <a:tr h="132516">
                <a:tc>
                  <a:txBody>
                    <a:bodyPr/>
                    <a:lstStyle/>
                    <a:p>
                      <a:pPr algn="ctr" rtl="0" fontAlgn="b"/>
                      <a:r>
                        <a:rPr lang="en-GB" sz="1000" b="1" i="0" u="none" strike="noStrike">
                          <a:solidFill>
                            <a:srgbClr val="FFFFFF"/>
                          </a:solidFill>
                          <a:effectLst/>
                          <a:latin typeface="Arial" panose="020B0604020202020204" pitchFamily="34" charset="0"/>
                        </a:rPr>
                        <a:t>2. Factory Running costs</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a:solidFill>
                            <a:srgbClr val="FFFFFF"/>
                          </a:solidFill>
                          <a:effectLst/>
                          <a:latin typeface="Arial" panose="020B0604020202020204" pitchFamily="34" charset="0"/>
                        </a:rPr>
                        <a:t> </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577818549"/>
                  </a:ext>
                </a:extLst>
              </a:tr>
              <a:tr h="132516">
                <a:tc>
                  <a:txBody>
                    <a:bodyPr/>
                    <a:lstStyle/>
                    <a:p>
                      <a:pPr algn="l" rtl="0" fontAlgn="b"/>
                      <a:r>
                        <a:rPr lang="en-GB" sz="1000" b="0" i="0" u="none" strike="noStrike">
                          <a:solidFill>
                            <a:srgbClr val="FFFFFF"/>
                          </a:solidFill>
                          <a:effectLst/>
                          <a:latin typeface="Arial" panose="020B0604020202020204" pitchFamily="34" charset="0"/>
                        </a:rPr>
                        <a:t>Sulfuric Acid (USD/Kg)</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1.57</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747076773"/>
                  </a:ext>
                </a:extLst>
              </a:tr>
              <a:tr h="132516">
                <a:tc>
                  <a:txBody>
                    <a:bodyPr/>
                    <a:lstStyle/>
                    <a:p>
                      <a:pPr algn="l" rtl="0" fontAlgn="b"/>
                      <a:r>
                        <a:rPr lang="en-GB" sz="1000" b="0" i="0" u="none" strike="noStrike">
                          <a:solidFill>
                            <a:srgbClr val="FFFFFF"/>
                          </a:solidFill>
                          <a:effectLst/>
                          <a:latin typeface="Arial" panose="020B0604020202020204" pitchFamily="34" charset="0"/>
                        </a:rPr>
                        <a:t>Water (USD/M3)</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0.6</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4288424962"/>
                  </a:ext>
                </a:extLst>
              </a:tr>
              <a:tr h="132516">
                <a:tc>
                  <a:txBody>
                    <a:bodyPr/>
                    <a:lstStyle/>
                    <a:p>
                      <a:pPr algn="l" rtl="0" fontAlgn="b"/>
                      <a:r>
                        <a:rPr lang="en-GB" sz="1000" b="0" i="0" u="none" strike="noStrike">
                          <a:solidFill>
                            <a:srgbClr val="FFFFFF"/>
                          </a:solidFill>
                          <a:effectLst/>
                          <a:latin typeface="Arial" panose="020B0604020202020204" pitchFamily="34" charset="0"/>
                        </a:rPr>
                        <a:t>Foam Agent (USD/Lt)</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3.3</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485533301"/>
                  </a:ext>
                </a:extLst>
              </a:tr>
              <a:tr h="132516">
                <a:tc>
                  <a:txBody>
                    <a:bodyPr/>
                    <a:lstStyle/>
                    <a:p>
                      <a:pPr algn="l" rtl="0" fontAlgn="b"/>
                      <a:r>
                        <a:rPr lang="en-GB" sz="1000" b="0" i="0" u="none" strike="noStrike">
                          <a:solidFill>
                            <a:srgbClr val="FFFFFF"/>
                          </a:solidFill>
                          <a:effectLst/>
                          <a:latin typeface="Arial" panose="020B0604020202020204" pitchFamily="34" charset="0"/>
                        </a:rPr>
                        <a:t>Neutralizer (USD/Kg)</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5</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969411793"/>
                  </a:ext>
                </a:extLst>
              </a:tr>
              <a:tr h="132516">
                <a:tc>
                  <a:txBody>
                    <a:bodyPr/>
                    <a:lstStyle/>
                    <a:p>
                      <a:pPr algn="l" rtl="0" fontAlgn="b"/>
                      <a:r>
                        <a:rPr lang="en-GB" sz="1000" b="0" i="0" u="none" strike="noStrike">
                          <a:solidFill>
                            <a:srgbClr val="FFFFFF"/>
                          </a:solidFill>
                          <a:effectLst/>
                          <a:latin typeface="Arial" panose="020B0604020202020204" pitchFamily="34" charset="0"/>
                        </a:rPr>
                        <a:t>Pesticide (USD/Kg) - If China, Moz(Vega), Syngenta</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From 4.3, 16.32 and 29</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934730890"/>
                  </a:ext>
                </a:extLst>
              </a:tr>
              <a:tr h="132516">
                <a:tc>
                  <a:txBody>
                    <a:bodyPr/>
                    <a:lstStyle/>
                    <a:p>
                      <a:pPr algn="l" rtl="0" fontAlgn="b"/>
                      <a:r>
                        <a:rPr lang="en-GB" sz="1000" b="0" i="0" u="none" strike="noStrike">
                          <a:solidFill>
                            <a:srgbClr val="FFFFFF"/>
                          </a:solidFill>
                          <a:effectLst/>
                          <a:latin typeface="Arial" panose="020B0604020202020204" pitchFamily="34" charset="0"/>
                        </a:rPr>
                        <a:t>Diesel (USD/Lt)</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0.91</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35524097"/>
                  </a:ext>
                </a:extLst>
              </a:tr>
              <a:tr h="132516">
                <a:tc>
                  <a:txBody>
                    <a:bodyPr/>
                    <a:lstStyle/>
                    <a:p>
                      <a:pPr algn="l" rtl="0" fontAlgn="b"/>
                      <a:r>
                        <a:rPr lang="en-GB" sz="1000" b="0" i="0" u="none" strike="noStrike">
                          <a:solidFill>
                            <a:srgbClr val="FFFFFF"/>
                          </a:solidFill>
                          <a:effectLst/>
                          <a:latin typeface="Arial" panose="020B0604020202020204" pitchFamily="34" charset="0"/>
                        </a:rPr>
                        <a:t>Electricity (USD/Kwatt)</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0.26</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624834679"/>
                  </a:ext>
                </a:extLst>
              </a:tr>
              <a:tr h="132516">
                <a:tc>
                  <a:txBody>
                    <a:bodyPr/>
                    <a:lstStyle/>
                    <a:p>
                      <a:pPr algn="l" rtl="0" fontAlgn="b"/>
                      <a:r>
                        <a:rPr lang="en-GB" sz="1000" b="0" i="0" u="none" strike="noStrike">
                          <a:solidFill>
                            <a:srgbClr val="FFFFFF"/>
                          </a:solidFill>
                          <a:effectLst/>
                          <a:latin typeface="Arial" panose="020B0604020202020204" pitchFamily="34" charset="0"/>
                        </a:rPr>
                        <a:t>Seed Packing (USD/25Kg Unit)</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0.28</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475824117"/>
                  </a:ext>
                </a:extLst>
              </a:tr>
              <a:tr h="132516">
                <a:tc>
                  <a:txBody>
                    <a:bodyPr/>
                    <a:lstStyle/>
                    <a:p>
                      <a:pPr algn="l" rtl="0" fontAlgn="b"/>
                      <a:r>
                        <a:rPr lang="en-GB" sz="1000" b="0" i="0" u="none" strike="noStrike">
                          <a:solidFill>
                            <a:srgbClr val="FFFFFF"/>
                          </a:solidFill>
                          <a:effectLst/>
                          <a:latin typeface="Arial" panose="020B0604020202020204" pitchFamily="34" charset="0"/>
                        </a:rPr>
                        <a:t>Building Cost USD/M2</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a:solidFill>
                            <a:srgbClr val="FFFFFF"/>
                          </a:solidFill>
                          <a:effectLst/>
                          <a:latin typeface="Arial" panose="020B0604020202020204" pitchFamily="34" charset="0"/>
                        </a:rPr>
                        <a:t>300</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527395906"/>
                  </a:ext>
                </a:extLst>
              </a:tr>
              <a:tr h="132516">
                <a:tc>
                  <a:txBody>
                    <a:bodyPr/>
                    <a:lstStyle/>
                    <a:p>
                      <a:pPr algn="l" rtl="0" fontAlgn="b"/>
                      <a:r>
                        <a:rPr lang="en-GB" sz="1000" b="0" i="0" u="none" strike="noStrike">
                          <a:solidFill>
                            <a:srgbClr val="FFFFFF"/>
                          </a:solidFill>
                          <a:effectLst/>
                          <a:latin typeface="Arial" panose="020B0604020202020204" pitchFamily="34" charset="0"/>
                        </a:rPr>
                        <a:t>Utilities Estimated Cost (USD)</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a:solidFill>
                            <a:srgbClr val="FFFFFF"/>
                          </a:solidFill>
                          <a:effectLst/>
                          <a:latin typeface="Arial" panose="020B0604020202020204" pitchFamily="34" charset="0"/>
                        </a:rPr>
                        <a:t>250,000</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634645912"/>
                  </a:ext>
                </a:extLst>
              </a:tr>
              <a:tr h="132516">
                <a:tc>
                  <a:txBody>
                    <a:bodyPr/>
                    <a:lstStyle/>
                    <a:p>
                      <a:pPr algn="l" rtl="0" fontAlgn="b"/>
                      <a:r>
                        <a:rPr lang="en-GB" sz="1000" b="0" i="0" u="none" strike="noStrike">
                          <a:solidFill>
                            <a:srgbClr val="FFFFFF"/>
                          </a:solidFill>
                          <a:effectLst/>
                          <a:latin typeface="Arial" panose="020B0604020202020204" pitchFamily="34" charset="0"/>
                        </a:rPr>
                        <a:t>Wharehouse Rental Cost (USD/m2)</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a:solidFill>
                            <a:srgbClr val="FFFFFF"/>
                          </a:solidFill>
                          <a:effectLst/>
                          <a:latin typeface="Arial" panose="020B0604020202020204" pitchFamily="34" charset="0"/>
                        </a:rPr>
                        <a:t>3</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693677982"/>
                  </a:ext>
                </a:extLst>
              </a:tr>
              <a:tr h="132516">
                <a:tc>
                  <a:txBody>
                    <a:bodyPr/>
                    <a:lstStyle/>
                    <a:p>
                      <a:pPr algn="l" rtl="0" fontAlgn="b"/>
                      <a:r>
                        <a:rPr lang="en-GB" sz="1000" b="0" i="0" u="none" strike="noStrike">
                          <a:solidFill>
                            <a:srgbClr val="FFFFFF"/>
                          </a:solidFill>
                          <a:effectLst/>
                          <a:latin typeface="Arial" panose="020B0604020202020204" pitchFamily="34" charset="0"/>
                        </a:rPr>
                        <a:t>Rebuild Costs in case of Wharehouse Rental (USD/m2)</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a:solidFill>
                            <a:srgbClr val="FFFFFF"/>
                          </a:solidFill>
                          <a:effectLst/>
                          <a:latin typeface="Arial" panose="020B0604020202020204" pitchFamily="34" charset="0"/>
                        </a:rPr>
                        <a:t>75</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4457719"/>
                  </a:ext>
                </a:extLst>
              </a:tr>
              <a:tr h="132516">
                <a:tc>
                  <a:txBody>
                    <a:bodyPr/>
                    <a:lstStyle/>
                    <a:p>
                      <a:pPr algn="l" rtl="0" fontAlgn="b"/>
                      <a:r>
                        <a:rPr lang="en-GB" sz="1000" b="0" i="0" u="none" strike="noStrike">
                          <a:solidFill>
                            <a:srgbClr val="FFFFFF"/>
                          </a:solidFill>
                          <a:effectLst/>
                          <a:latin typeface="Arial" panose="020B0604020202020204" pitchFamily="34" charset="0"/>
                        </a:rPr>
                        <a:t>Plant Manager Wage (USD/Month)</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5,000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160445227"/>
                  </a:ext>
                </a:extLst>
              </a:tr>
              <a:tr h="132516">
                <a:tc>
                  <a:txBody>
                    <a:bodyPr/>
                    <a:lstStyle/>
                    <a:p>
                      <a:pPr algn="l" rtl="0" fontAlgn="b"/>
                      <a:r>
                        <a:rPr lang="en-GB" sz="1000" b="0" i="0" u="none" strike="noStrike">
                          <a:solidFill>
                            <a:srgbClr val="FFFFFF"/>
                          </a:solidFill>
                          <a:effectLst/>
                          <a:latin typeface="Arial" panose="020B0604020202020204" pitchFamily="34" charset="0"/>
                        </a:rPr>
                        <a:t>Plant Supervisor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2,500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636761337"/>
                  </a:ext>
                </a:extLst>
              </a:tr>
              <a:tr h="132516">
                <a:tc>
                  <a:txBody>
                    <a:bodyPr/>
                    <a:lstStyle/>
                    <a:p>
                      <a:pPr algn="l" rtl="0" fontAlgn="b"/>
                      <a:r>
                        <a:rPr lang="en-GB" sz="1000" b="0" i="0" u="none" strike="noStrike">
                          <a:solidFill>
                            <a:srgbClr val="FFFFFF"/>
                          </a:solidFill>
                          <a:effectLst/>
                          <a:latin typeface="Arial" panose="020B0604020202020204" pitchFamily="34" charset="0"/>
                        </a:rPr>
                        <a:t>Administrative Support</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350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370127206"/>
                  </a:ext>
                </a:extLst>
              </a:tr>
              <a:tr h="132516">
                <a:tc>
                  <a:txBody>
                    <a:bodyPr/>
                    <a:lstStyle/>
                    <a:p>
                      <a:pPr algn="l" rtl="0" fontAlgn="b"/>
                      <a:r>
                        <a:rPr lang="en-GB" sz="1000" b="0" i="0" u="none" strike="noStrike">
                          <a:solidFill>
                            <a:srgbClr val="FFFFFF"/>
                          </a:solidFill>
                          <a:effectLst/>
                          <a:latin typeface="Arial" panose="020B0604020202020204" pitchFamily="34" charset="0"/>
                        </a:rPr>
                        <a:t>Logistic Manager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2,500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07921081"/>
                  </a:ext>
                </a:extLst>
              </a:tr>
              <a:tr h="132516">
                <a:tc>
                  <a:txBody>
                    <a:bodyPr/>
                    <a:lstStyle/>
                    <a:p>
                      <a:pPr algn="l" rtl="0" fontAlgn="b"/>
                      <a:r>
                        <a:rPr lang="en-GB" sz="1000" b="0" i="0" u="none" strike="noStrike">
                          <a:solidFill>
                            <a:srgbClr val="FFFFFF"/>
                          </a:solidFill>
                          <a:effectLst/>
                          <a:latin typeface="Arial" panose="020B0604020202020204" pitchFamily="34" charset="0"/>
                        </a:rPr>
                        <a:t>Electrical Engineer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750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140818637"/>
                  </a:ext>
                </a:extLst>
              </a:tr>
              <a:tr h="132516">
                <a:tc>
                  <a:txBody>
                    <a:bodyPr/>
                    <a:lstStyle/>
                    <a:p>
                      <a:pPr algn="l" rtl="0" fontAlgn="b"/>
                      <a:r>
                        <a:rPr lang="en-GB" sz="1000" b="0" i="0" u="none" strike="noStrike">
                          <a:solidFill>
                            <a:srgbClr val="FFFFFF"/>
                          </a:solidFill>
                          <a:effectLst/>
                          <a:latin typeface="Arial" panose="020B0604020202020204" pitchFamily="34" charset="0"/>
                        </a:rPr>
                        <a:t>Mechanical Engineer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750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876427145"/>
                  </a:ext>
                </a:extLst>
              </a:tr>
              <a:tr h="132516">
                <a:tc>
                  <a:txBody>
                    <a:bodyPr/>
                    <a:lstStyle/>
                    <a:p>
                      <a:pPr algn="l" rtl="0" fontAlgn="b"/>
                      <a:r>
                        <a:rPr lang="en-GB" sz="1000" b="0" i="0" u="none" strike="noStrike">
                          <a:solidFill>
                            <a:srgbClr val="FFFFFF"/>
                          </a:solidFill>
                          <a:effectLst/>
                          <a:latin typeface="Arial" panose="020B0604020202020204" pitchFamily="34" charset="0"/>
                        </a:rPr>
                        <a:t>Seed Technologist</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500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579651286"/>
                  </a:ext>
                </a:extLst>
              </a:tr>
              <a:tr h="132516">
                <a:tc>
                  <a:txBody>
                    <a:bodyPr/>
                    <a:lstStyle/>
                    <a:p>
                      <a:pPr algn="l" rtl="0" fontAlgn="b"/>
                      <a:r>
                        <a:rPr lang="en-GB" sz="1000" b="0" i="0" u="none" strike="noStrike">
                          <a:solidFill>
                            <a:srgbClr val="FFFFFF"/>
                          </a:solidFill>
                          <a:effectLst/>
                          <a:latin typeface="Arial" panose="020B0604020202020204" pitchFamily="34" charset="0"/>
                        </a:rPr>
                        <a:t>Maintence Assistants</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200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467635737"/>
                  </a:ext>
                </a:extLst>
              </a:tr>
              <a:tr h="132516">
                <a:tc>
                  <a:txBody>
                    <a:bodyPr/>
                    <a:lstStyle/>
                    <a:p>
                      <a:pPr algn="l" rtl="0" fontAlgn="b"/>
                      <a:r>
                        <a:rPr lang="en-GB" sz="1000" b="0" i="0" u="none" strike="noStrike">
                          <a:solidFill>
                            <a:srgbClr val="FFFFFF"/>
                          </a:solidFill>
                          <a:effectLst/>
                          <a:latin typeface="Arial" panose="020B0604020202020204" pitchFamily="34" charset="0"/>
                        </a:rPr>
                        <a:t>Forklift Operator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300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528105577"/>
                  </a:ext>
                </a:extLst>
              </a:tr>
              <a:tr h="132516">
                <a:tc>
                  <a:txBody>
                    <a:bodyPr/>
                    <a:lstStyle/>
                    <a:p>
                      <a:pPr algn="l" rtl="0" fontAlgn="b"/>
                      <a:r>
                        <a:rPr lang="en-GB" sz="1000" b="0" i="0" u="none" strike="noStrike">
                          <a:solidFill>
                            <a:srgbClr val="FFFFFF"/>
                          </a:solidFill>
                          <a:effectLst/>
                          <a:latin typeface="Arial" panose="020B0604020202020204" pitchFamily="34" charset="0"/>
                        </a:rPr>
                        <a:t>Wharehouse Staff</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120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627064063"/>
                  </a:ext>
                </a:extLst>
              </a:tr>
              <a:tr h="132516">
                <a:tc>
                  <a:txBody>
                    <a:bodyPr/>
                    <a:lstStyle/>
                    <a:p>
                      <a:pPr algn="l" rtl="0" fontAlgn="b"/>
                      <a:r>
                        <a:rPr lang="en-GB" sz="1000" b="0" i="0" u="none" strike="noStrike">
                          <a:solidFill>
                            <a:srgbClr val="FFFFFF"/>
                          </a:solidFill>
                          <a:effectLst/>
                          <a:latin typeface="Arial" panose="020B0604020202020204" pitchFamily="34" charset="0"/>
                        </a:rPr>
                        <a:t>Cleaning Employees</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120</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858869457"/>
                  </a:ext>
                </a:extLst>
              </a:tr>
              <a:tr h="132516">
                <a:tc>
                  <a:txBody>
                    <a:bodyPr/>
                    <a:lstStyle/>
                    <a:p>
                      <a:pPr algn="l" rtl="0" fontAlgn="b"/>
                      <a:r>
                        <a:rPr lang="en-GB" sz="1000" b="0" i="0" u="none" strike="noStrike">
                          <a:solidFill>
                            <a:srgbClr val="FFFFFF"/>
                          </a:solidFill>
                          <a:effectLst/>
                          <a:latin typeface="Arial" panose="020B0604020202020204" pitchFamily="34" charset="0"/>
                        </a:rPr>
                        <a:t>Annual Maintenance Costs for 5 TN/H Plant (USD/Year)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1% to 3% of total investment</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463580080"/>
                  </a:ext>
                </a:extLst>
              </a:tr>
              <a:tr h="132516">
                <a:tc>
                  <a:txBody>
                    <a:bodyPr/>
                    <a:lstStyle/>
                    <a:p>
                      <a:pPr algn="l" rtl="0" fontAlgn="b"/>
                      <a:r>
                        <a:rPr lang="en-GB" sz="1000" b="0" i="0" u="none" strike="noStrike">
                          <a:solidFill>
                            <a:srgbClr val="FFFFFF"/>
                          </a:solidFill>
                          <a:effectLst/>
                          <a:latin typeface="Arial" panose="020B0604020202020204" pitchFamily="34" charset="0"/>
                        </a:rPr>
                        <a:t>Annual Maintenance Costs for 10 TN/H Plant  (USD/Year)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000" b="0" i="0" u="none" strike="noStrike">
                          <a:solidFill>
                            <a:srgbClr val="FFFFFF"/>
                          </a:solidFill>
                          <a:effectLst/>
                          <a:latin typeface="Arial" panose="020B0604020202020204" pitchFamily="34" charset="0"/>
                        </a:rPr>
                        <a:t>2% to 5% of total investment</a:t>
                      </a:r>
                    </a:p>
                  </a:txBody>
                  <a:tcPr marL="4533" marR="4533" marT="453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802757893"/>
                  </a:ext>
                </a:extLst>
              </a:tr>
              <a:tr h="132516">
                <a:tc>
                  <a:txBody>
                    <a:bodyPr/>
                    <a:lstStyle/>
                    <a:p>
                      <a:pPr algn="l" rtl="0" fontAlgn="b"/>
                      <a:r>
                        <a:rPr lang="en-GB" sz="1000" b="0" i="0" u="none" strike="noStrike">
                          <a:solidFill>
                            <a:srgbClr val="FFFFFF"/>
                          </a:solidFill>
                          <a:effectLst/>
                          <a:latin typeface="Arial" panose="020B0604020202020204" pitchFamily="34" charset="0"/>
                        </a:rPr>
                        <a:t>Accounting Costs (USD/Month)</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a:solidFill>
                            <a:srgbClr val="FFFFFF"/>
                          </a:solidFill>
                          <a:effectLst/>
                          <a:latin typeface="Arial" panose="020B0604020202020204" pitchFamily="34" charset="0"/>
                        </a:rPr>
                        <a:t>400,00 + 7.500/usd/Year</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686120112"/>
                  </a:ext>
                </a:extLst>
              </a:tr>
              <a:tr h="132516">
                <a:tc>
                  <a:txBody>
                    <a:bodyPr/>
                    <a:lstStyle/>
                    <a:p>
                      <a:pPr algn="l" rtl="0" fontAlgn="b"/>
                      <a:r>
                        <a:rPr lang="en-GB" sz="1000" b="0" i="0" u="none" strike="noStrike">
                          <a:solidFill>
                            <a:srgbClr val="FFFFFF"/>
                          </a:solidFill>
                          <a:effectLst/>
                          <a:latin typeface="Arial" panose="020B0604020202020204" pitchFamily="34" charset="0"/>
                        </a:rPr>
                        <a:t>Office Suplies Costs (USD/Month)</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a:solidFill>
                            <a:srgbClr val="FFFFFF"/>
                          </a:solidFill>
                          <a:effectLst/>
                          <a:latin typeface="Arial" panose="020B0604020202020204" pitchFamily="34" charset="0"/>
                        </a:rPr>
                        <a:t>100</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692768251"/>
                  </a:ext>
                </a:extLst>
              </a:tr>
              <a:tr h="132516">
                <a:tc>
                  <a:txBody>
                    <a:bodyPr/>
                    <a:lstStyle/>
                    <a:p>
                      <a:pPr algn="l" rtl="0" fontAlgn="b"/>
                      <a:r>
                        <a:rPr lang="en-GB" sz="1000" b="0" i="0" u="none" strike="noStrike">
                          <a:solidFill>
                            <a:srgbClr val="FFFFFF"/>
                          </a:solidFill>
                          <a:effectLst/>
                          <a:latin typeface="Arial" panose="020B0604020202020204" pitchFamily="34" charset="0"/>
                        </a:rPr>
                        <a:t>Security Services (USD/Month)</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1000" b="0" i="0" u="none" strike="noStrike" dirty="0">
                          <a:solidFill>
                            <a:srgbClr val="FFFFFF"/>
                          </a:solidFill>
                          <a:effectLst/>
                          <a:latin typeface="Arial" panose="020B0604020202020204" pitchFamily="34" charset="0"/>
                        </a:rPr>
                        <a:t>500</a:t>
                      </a:r>
                    </a:p>
                  </a:txBody>
                  <a:tcPr marL="4533" marR="4533" marT="453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946070233"/>
                  </a:ext>
                </a:extLst>
              </a:tr>
            </a:tbl>
          </a:graphicData>
        </a:graphic>
      </p:graphicFrame>
      <p:sp>
        <p:nvSpPr>
          <p:cNvPr id="3" name="Marcador de Posição do Número do Diapositivo 2">
            <a:extLst>
              <a:ext uri="{FF2B5EF4-FFF2-40B4-BE49-F238E27FC236}">
                <a16:creationId xmlns:a16="http://schemas.microsoft.com/office/drawing/2014/main" id="{08A3FF9B-EC99-4CB8-967E-C2AEC3678391}"/>
              </a:ext>
            </a:extLst>
          </p:cNvPr>
          <p:cNvSpPr>
            <a:spLocks noGrp="1"/>
          </p:cNvSpPr>
          <p:nvPr>
            <p:ph type="sldNum" sz="quarter" idx="12"/>
          </p:nvPr>
        </p:nvSpPr>
        <p:spPr/>
        <p:txBody>
          <a:bodyPr/>
          <a:lstStyle/>
          <a:p>
            <a:fld id="{C1D7F914-E4F7-455C-A1CC-52701B4165D2}" type="slidenum">
              <a:rPr lang="en-GB" smtClean="0"/>
              <a:t>52</a:t>
            </a:fld>
            <a:endParaRPr lang="en-GB"/>
          </a:p>
        </p:txBody>
      </p:sp>
    </p:spTree>
    <p:extLst>
      <p:ext uri="{BB962C8B-B14F-4D97-AF65-F5344CB8AC3E}">
        <p14:creationId xmlns:p14="http://schemas.microsoft.com/office/powerpoint/2010/main" val="34567316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Financial and Economic model and sustainability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Different Scenarios – Feasibility Indicator</a:t>
            </a:r>
            <a:endParaRPr lang="en-GB" sz="1300" b="1" dirty="0">
              <a:solidFill>
                <a:srgbClr val="569DA4"/>
              </a:solidFill>
              <a:latin typeface="Arial" panose="020B0604020202020204" pitchFamily="34" charset="0"/>
              <a:cs typeface="Arial" panose="020B0604020202020204" pitchFamily="34" charset="0"/>
            </a:endParaRP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921567311"/>
              </p:ext>
            </p:extLst>
          </p:nvPr>
        </p:nvGraphicFramePr>
        <p:xfrm>
          <a:off x="275850" y="730253"/>
          <a:ext cx="11401801" cy="5922476"/>
        </p:xfrm>
        <a:graphic>
          <a:graphicData uri="http://schemas.openxmlformats.org/drawingml/2006/table">
            <a:tbl>
              <a:tblPr/>
              <a:tblGrid>
                <a:gridCol w="2428634">
                  <a:extLst>
                    <a:ext uri="{9D8B030D-6E8A-4147-A177-3AD203B41FA5}">
                      <a16:colId xmlns:a16="http://schemas.microsoft.com/office/drawing/2014/main" val="1593412938"/>
                    </a:ext>
                  </a:extLst>
                </a:gridCol>
                <a:gridCol w="766937">
                  <a:extLst>
                    <a:ext uri="{9D8B030D-6E8A-4147-A177-3AD203B41FA5}">
                      <a16:colId xmlns:a16="http://schemas.microsoft.com/office/drawing/2014/main" val="137062836"/>
                    </a:ext>
                  </a:extLst>
                </a:gridCol>
                <a:gridCol w="703026">
                  <a:extLst>
                    <a:ext uri="{9D8B030D-6E8A-4147-A177-3AD203B41FA5}">
                      <a16:colId xmlns:a16="http://schemas.microsoft.com/office/drawing/2014/main" val="3545211836"/>
                    </a:ext>
                  </a:extLst>
                </a:gridCol>
                <a:gridCol w="766937">
                  <a:extLst>
                    <a:ext uri="{9D8B030D-6E8A-4147-A177-3AD203B41FA5}">
                      <a16:colId xmlns:a16="http://schemas.microsoft.com/office/drawing/2014/main" val="3988695338"/>
                    </a:ext>
                  </a:extLst>
                </a:gridCol>
                <a:gridCol w="703026">
                  <a:extLst>
                    <a:ext uri="{9D8B030D-6E8A-4147-A177-3AD203B41FA5}">
                      <a16:colId xmlns:a16="http://schemas.microsoft.com/office/drawing/2014/main" val="1969856604"/>
                    </a:ext>
                  </a:extLst>
                </a:gridCol>
                <a:gridCol w="830849">
                  <a:extLst>
                    <a:ext uri="{9D8B030D-6E8A-4147-A177-3AD203B41FA5}">
                      <a16:colId xmlns:a16="http://schemas.microsoft.com/office/drawing/2014/main" val="2466434099"/>
                    </a:ext>
                  </a:extLst>
                </a:gridCol>
                <a:gridCol w="830849">
                  <a:extLst>
                    <a:ext uri="{9D8B030D-6E8A-4147-A177-3AD203B41FA5}">
                      <a16:colId xmlns:a16="http://schemas.microsoft.com/office/drawing/2014/main" val="2952249586"/>
                    </a:ext>
                  </a:extLst>
                </a:gridCol>
                <a:gridCol w="907543">
                  <a:extLst>
                    <a:ext uri="{9D8B030D-6E8A-4147-A177-3AD203B41FA5}">
                      <a16:colId xmlns:a16="http://schemas.microsoft.com/office/drawing/2014/main" val="1206219184"/>
                    </a:ext>
                  </a:extLst>
                </a:gridCol>
                <a:gridCol w="907543">
                  <a:extLst>
                    <a:ext uri="{9D8B030D-6E8A-4147-A177-3AD203B41FA5}">
                      <a16:colId xmlns:a16="http://schemas.microsoft.com/office/drawing/2014/main" val="2335828765"/>
                    </a:ext>
                  </a:extLst>
                </a:gridCol>
                <a:gridCol w="766937">
                  <a:extLst>
                    <a:ext uri="{9D8B030D-6E8A-4147-A177-3AD203B41FA5}">
                      <a16:colId xmlns:a16="http://schemas.microsoft.com/office/drawing/2014/main" val="4014404063"/>
                    </a:ext>
                  </a:extLst>
                </a:gridCol>
                <a:gridCol w="830849">
                  <a:extLst>
                    <a:ext uri="{9D8B030D-6E8A-4147-A177-3AD203B41FA5}">
                      <a16:colId xmlns:a16="http://schemas.microsoft.com/office/drawing/2014/main" val="3038962108"/>
                    </a:ext>
                  </a:extLst>
                </a:gridCol>
                <a:gridCol w="958671">
                  <a:extLst>
                    <a:ext uri="{9D8B030D-6E8A-4147-A177-3AD203B41FA5}">
                      <a16:colId xmlns:a16="http://schemas.microsoft.com/office/drawing/2014/main" val="1485651215"/>
                    </a:ext>
                  </a:extLst>
                </a:gridCol>
              </a:tblGrid>
              <a:tr h="296686">
                <a:tc>
                  <a:txBody>
                    <a:bodyPr/>
                    <a:lstStyle/>
                    <a:p>
                      <a:pPr algn="l" rtl="0" fontAlgn="t"/>
                      <a:r>
                        <a:rPr lang="en-GB" sz="1000" b="1" i="0" u="none" strike="noStrike">
                          <a:solidFill>
                            <a:srgbClr val="FFFFFF"/>
                          </a:solidFill>
                          <a:effectLst/>
                          <a:latin typeface="Arial" panose="020B0604020202020204" pitchFamily="34" charset="0"/>
                        </a:rPr>
                        <a:t>Scenario Analysis</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10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Scenario 11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838430094"/>
                  </a:ext>
                </a:extLst>
              </a:tr>
              <a:tr h="296686">
                <a:tc>
                  <a:txBody>
                    <a:bodyPr/>
                    <a:lstStyle/>
                    <a:p>
                      <a:pPr algn="l" rtl="0" fontAlgn="t"/>
                      <a:r>
                        <a:rPr lang="en-GB" sz="1000" b="1" i="0" u="none" strike="noStrike">
                          <a:solidFill>
                            <a:srgbClr val="FFFFFF"/>
                          </a:solidFill>
                          <a:effectLst/>
                          <a:latin typeface="Arial" panose="020B0604020202020204" pitchFamily="34" charset="0"/>
                        </a:rPr>
                        <a:t>Plant Capacity/Supplier</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EMK-5TN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EMK-5TN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EMK-10TN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EMK-10TN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ShandSw-5TN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ShandSw-5TN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ShandSw-10TN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ShandSw-10TN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EMK-5TN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ShandSw-5TN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SWAN-200Kg/H</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1501283"/>
                  </a:ext>
                </a:extLst>
              </a:tr>
              <a:tr h="296686">
                <a:tc>
                  <a:txBody>
                    <a:bodyPr/>
                    <a:lstStyle/>
                    <a:p>
                      <a:pPr algn="l" rtl="0" fontAlgn="t"/>
                      <a:r>
                        <a:rPr lang="en-GB" sz="1000" b="1" i="0" u="none" strike="noStrike">
                          <a:solidFill>
                            <a:srgbClr val="FFFFFF"/>
                          </a:solidFill>
                          <a:effectLst/>
                          <a:latin typeface="Arial" panose="020B0604020202020204" pitchFamily="34" charset="0"/>
                        </a:rPr>
                        <a:t>Location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Construction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Rent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Construction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Rent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Construction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Rent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Construction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Rent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Construction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Construction</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Ginner Site</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792418956"/>
                  </a:ext>
                </a:extLst>
              </a:tr>
              <a:tr h="296686">
                <a:tc>
                  <a:txBody>
                    <a:bodyPr/>
                    <a:lstStyle/>
                    <a:p>
                      <a:pPr algn="l" rtl="0" fontAlgn="t"/>
                      <a:r>
                        <a:rPr lang="en-GB" sz="1000" b="0" i="0" u="none" strike="noStrike">
                          <a:solidFill>
                            <a:srgbClr val="FFFFFF"/>
                          </a:solidFill>
                          <a:effectLst/>
                          <a:latin typeface="Arial" panose="020B0604020202020204" pitchFamily="34" charset="0"/>
                        </a:rPr>
                        <a:t>Total Investment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3,988,558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3,208,558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5,741,710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4,961,710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1,495,198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1,228,198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2,372,541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1,988,541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3,988,558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1,495,198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183,971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888502985"/>
                  </a:ext>
                </a:extLst>
              </a:tr>
              <a:tr h="296686">
                <a:tc>
                  <a:txBody>
                    <a:bodyPr/>
                    <a:lstStyle/>
                    <a:p>
                      <a:pPr algn="l" rtl="0" fontAlgn="t"/>
                      <a:r>
                        <a:rPr lang="en-GB" sz="1000" b="0" i="0" u="none" strike="noStrike">
                          <a:solidFill>
                            <a:srgbClr val="FFFFFF"/>
                          </a:solidFill>
                          <a:effectLst/>
                          <a:latin typeface="Arial" panose="020B0604020202020204" pitchFamily="34" charset="0"/>
                        </a:rPr>
                        <a:t>Equipment Investment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2,898,558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2,898,558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4,651,710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4,651,710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1,089,198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1,089,198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1,810,541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1,810,541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2,898,558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1,089,198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133,971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539875311"/>
                  </a:ext>
                </a:extLst>
              </a:tr>
              <a:tr h="151311">
                <a:tc>
                  <a:txBody>
                    <a:bodyPr/>
                    <a:lstStyle/>
                    <a:p>
                      <a:pPr algn="l" rtl="0" fontAlgn="t"/>
                      <a:r>
                        <a:rPr lang="en-GB" sz="1000" b="0" i="0" u="none" strike="noStrike">
                          <a:solidFill>
                            <a:srgbClr val="FFFFFF"/>
                          </a:solidFill>
                          <a:effectLst/>
                          <a:latin typeface="Arial" panose="020B0604020202020204" pitchFamily="34" charset="0"/>
                        </a:rPr>
                        <a:t>Building Works Investment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1,090,000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310,000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1,090,000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310,000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406,000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139,000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562,000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178,000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1,090,000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406,000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50,000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550282947"/>
                  </a:ext>
                </a:extLst>
              </a:tr>
              <a:tr h="151311">
                <a:tc>
                  <a:txBody>
                    <a:bodyPr/>
                    <a:lstStyle/>
                    <a:p>
                      <a:pPr algn="l" rtl="0" fontAlgn="t"/>
                      <a:r>
                        <a:rPr lang="en-GB" sz="1000" b="0" i="0" u="none" strike="noStrike">
                          <a:solidFill>
                            <a:srgbClr val="FFFFFF"/>
                          </a:solidFill>
                          <a:effectLst/>
                          <a:latin typeface="Arial" panose="020B0604020202020204" pitchFamily="34" charset="0"/>
                        </a:rPr>
                        <a:t>Output Seed Year 1 (MT)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5,000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112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343096078"/>
                  </a:ext>
                </a:extLst>
              </a:tr>
              <a:tr h="296686">
                <a:tc>
                  <a:txBody>
                    <a:bodyPr/>
                    <a:lstStyle/>
                    <a:p>
                      <a:pPr algn="l" rtl="0" fontAlgn="t"/>
                      <a:r>
                        <a:rPr lang="en-GB" sz="1000" b="0" i="0" u="none" strike="noStrike">
                          <a:solidFill>
                            <a:srgbClr val="FFFFFF"/>
                          </a:solidFill>
                          <a:effectLst/>
                          <a:latin typeface="Arial" panose="020B0604020202020204" pitchFamily="34" charset="0"/>
                        </a:rPr>
                        <a:t>Input Costs Year 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1,538,991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1,538,991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2,404,673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2,404,673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991,425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991,425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1,549,102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1,549,102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1,129,391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581,825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20,364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523146423"/>
                  </a:ext>
                </a:extLst>
              </a:tr>
              <a:tr h="151311">
                <a:tc>
                  <a:txBody>
                    <a:bodyPr/>
                    <a:lstStyle/>
                    <a:p>
                      <a:pPr algn="l" rtl="0" fontAlgn="t"/>
                      <a:r>
                        <a:rPr lang="en-GB" sz="1000" b="0" i="0" u="none" strike="noStrike">
                          <a:solidFill>
                            <a:srgbClr val="FFFFFF"/>
                          </a:solidFill>
                          <a:effectLst/>
                          <a:latin typeface="Arial" panose="020B0604020202020204" pitchFamily="34" charset="0"/>
                        </a:rPr>
                        <a:t>Staff Costs Year 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189,840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189,840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189,840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189,840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194,160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194,160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194,160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194,160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189,840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194,160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5,200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168649744"/>
                  </a:ext>
                </a:extLst>
              </a:tr>
              <a:tr h="151311">
                <a:tc>
                  <a:txBody>
                    <a:bodyPr/>
                    <a:lstStyle/>
                    <a:p>
                      <a:pPr algn="l" rtl="0" fontAlgn="t"/>
                      <a:r>
                        <a:rPr lang="en-GB" sz="1000" b="0" i="0" u="none" strike="noStrike">
                          <a:solidFill>
                            <a:srgbClr val="FFFFFF"/>
                          </a:solidFill>
                          <a:effectLst/>
                          <a:latin typeface="Arial" panose="020B0604020202020204" pitchFamily="34" charset="0"/>
                        </a:rPr>
                        <a:t>External Services Year 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60,786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153,786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80,317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173,317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50,804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64,184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70,351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100,111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60,786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50,804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11,235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952342183"/>
                  </a:ext>
                </a:extLst>
              </a:tr>
              <a:tr h="151311">
                <a:tc>
                  <a:txBody>
                    <a:bodyPr/>
                    <a:lstStyle/>
                    <a:p>
                      <a:pPr algn="r" rtl="0" fontAlgn="t"/>
                      <a:r>
                        <a:rPr lang="en-GB" sz="1000" b="1" i="0" u="none" strike="noStrike">
                          <a:solidFill>
                            <a:srgbClr val="FFFFFF"/>
                          </a:solidFill>
                          <a:effectLst/>
                          <a:latin typeface="Arial" panose="020B0604020202020204" pitchFamily="34" charset="0"/>
                        </a:rPr>
                        <a:t>Total Fix Costs Year 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250,626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343,626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270,157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363,157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244,964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258,344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264,511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294,271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250,626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244,964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dirty="0">
                          <a:solidFill>
                            <a:srgbClr val="FFFFFF"/>
                          </a:solidFill>
                          <a:effectLst/>
                          <a:latin typeface="Arial" panose="020B0604020202020204" pitchFamily="34" charset="0"/>
                        </a:rPr>
                        <a:t>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72314410"/>
                  </a:ext>
                </a:extLst>
              </a:tr>
              <a:tr h="296686">
                <a:tc>
                  <a:txBody>
                    <a:bodyPr/>
                    <a:lstStyle/>
                    <a:p>
                      <a:pPr algn="r" rtl="0" fontAlgn="t"/>
                      <a:r>
                        <a:rPr lang="en-GB" sz="1000" b="1" i="0" u="none" strike="noStrike">
                          <a:solidFill>
                            <a:srgbClr val="FFFFFF"/>
                          </a:solidFill>
                          <a:effectLst/>
                          <a:latin typeface="Arial" panose="020B0604020202020204" pitchFamily="34" charset="0"/>
                        </a:rPr>
                        <a:t>Total Op Costs Year 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1,789,616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1,882,616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2,674,830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2,767,830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1,236,389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1,249,769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1,813,613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1,843,373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1,380,016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a:solidFill>
                            <a:srgbClr val="FFFFFF"/>
                          </a:solidFill>
                          <a:effectLst/>
                          <a:latin typeface="Arial" panose="020B0604020202020204" pitchFamily="34" charset="0"/>
                        </a:rPr>
                        <a:t>826,789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1" i="0" u="none" strike="noStrike" dirty="0">
                          <a:solidFill>
                            <a:srgbClr val="FFFFFF"/>
                          </a:solidFill>
                          <a:effectLst/>
                          <a:latin typeface="Arial" panose="020B0604020202020204" pitchFamily="34" charset="0"/>
                        </a:rPr>
                        <a:t>36,799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403469238"/>
                  </a:ext>
                </a:extLst>
              </a:tr>
              <a:tr h="442061">
                <a:tc>
                  <a:txBody>
                    <a:bodyPr/>
                    <a:lstStyle/>
                    <a:p>
                      <a:pPr algn="just" rtl="0" fontAlgn="t"/>
                      <a:r>
                        <a:rPr lang="en-GB" sz="1000" b="0" i="0" u="none" strike="noStrike" dirty="0">
                          <a:solidFill>
                            <a:srgbClr val="FFFFFF"/>
                          </a:solidFill>
                          <a:effectLst/>
                          <a:latin typeface="Arial" panose="020B0604020202020204" pitchFamily="34" charset="0"/>
                        </a:rPr>
                        <a:t>9Impact on Service Cost - Investment and Cost Recovery in 10 Years</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0.183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0.147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0.169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0.146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0.0687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0.0564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0.0698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0.0585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0.1833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0.0687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0.24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558273988"/>
                  </a:ext>
                </a:extLst>
              </a:tr>
              <a:tr h="151311">
                <a:tc>
                  <a:txBody>
                    <a:bodyPr/>
                    <a:lstStyle/>
                    <a:p>
                      <a:pPr algn="l" rtl="0" fontAlgn="t"/>
                      <a:r>
                        <a:rPr lang="en-GB" sz="1000" b="0" i="0" u="none" strike="noStrike">
                          <a:solidFill>
                            <a:srgbClr val="FFFFFF"/>
                          </a:solidFill>
                          <a:effectLst/>
                          <a:latin typeface="Arial" panose="020B0604020202020204" pitchFamily="34" charset="0"/>
                        </a:rPr>
                        <a:t>Variable Costs (USD/KG)</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0.481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0.481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0.481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0.481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0.353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0.182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0.33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4174862051"/>
                  </a:ext>
                </a:extLst>
              </a:tr>
              <a:tr h="151311">
                <a:tc>
                  <a:txBody>
                    <a:bodyPr/>
                    <a:lstStyle/>
                    <a:p>
                      <a:pPr algn="l" rtl="0" fontAlgn="t"/>
                      <a:r>
                        <a:rPr lang="en-GB" sz="1000" b="0" i="0" u="none" strike="noStrike">
                          <a:solidFill>
                            <a:srgbClr val="FFFFFF"/>
                          </a:solidFill>
                          <a:effectLst/>
                          <a:latin typeface="Arial" panose="020B0604020202020204" pitchFamily="34" charset="0"/>
                        </a:rPr>
                        <a:t>Variable Costs (%Total Cost)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64.77%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65.36%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68.33%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68.75%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68.08%</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69.31%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71.63%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72.53%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57.43%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55.59%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57.63%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416019785"/>
                  </a:ext>
                </a:extLst>
              </a:tr>
              <a:tr h="296686">
                <a:tc>
                  <a:txBody>
                    <a:bodyPr/>
                    <a:lstStyle/>
                    <a:p>
                      <a:pPr algn="l" rtl="0" fontAlgn="t"/>
                      <a:r>
                        <a:rPr lang="en-GB" sz="1000" b="0" i="0" u="none" strike="noStrike">
                          <a:solidFill>
                            <a:srgbClr val="009999"/>
                          </a:solidFill>
                          <a:effectLst/>
                          <a:latin typeface="Arial" panose="020B0604020202020204" pitchFamily="34" charset="0"/>
                        </a:rPr>
                        <a:t>Service Cost = Op Costs (USD/Kg)</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0.56</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0.59</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0.53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0.55</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0.39</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0.39</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0.36</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0.37</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0.43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0.26</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dirty="0">
                          <a:solidFill>
                            <a:srgbClr val="009999"/>
                          </a:solidFill>
                          <a:effectLst/>
                          <a:latin typeface="Arial" panose="020B0604020202020204" pitchFamily="34" charset="0"/>
                        </a:rPr>
                        <a:t>0.33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4275473841"/>
                  </a:ext>
                </a:extLst>
              </a:tr>
              <a:tr h="296686">
                <a:tc>
                  <a:txBody>
                    <a:bodyPr/>
                    <a:lstStyle/>
                    <a:p>
                      <a:pPr algn="l" rtl="0" fontAlgn="t"/>
                      <a:r>
                        <a:rPr lang="en-GB" sz="1000" b="0" i="0" u="none" strike="noStrike">
                          <a:solidFill>
                            <a:srgbClr val="009999"/>
                          </a:solidFill>
                          <a:effectLst/>
                          <a:latin typeface="Arial" panose="020B0604020202020204" pitchFamily="34" charset="0"/>
                        </a:rPr>
                        <a:t>Service Cost = OP Costs + Payback 10Years (USD/Kg)</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0.74</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0.74</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0.7</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0.7</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0.46</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0.45</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0.43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0.43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0.61</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0.33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dirty="0">
                          <a:solidFill>
                            <a:srgbClr val="009999"/>
                          </a:solidFill>
                          <a:effectLst/>
                          <a:latin typeface="Arial" panose="020B0604020202020204" pitchFamily="34" charset="0"/>
                        </a:rPr>
                        <a:t>0.57</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18179202"/>
                  </a:ext>
                </a:extLst>
              </a:tr>
              <a:tr h="442061">
                <a:tc>
                  <a:txBody>
                    <a:bodyPr/>
                    <a:lstStyle/>
                    <a:p>
                      <a:pPr algn="just" rtl="0" fontAlgn="t"/>
                      <a:r>
                        <a:rPr lang="en-GB" sz="1000" b="0" i="0" u="none" strike="noStrike">
                          <a:solidFill>
                            <a:srgbClr val="FFFFFF"/>
                          </a:solidFill>
                          <a:effectLst/>
                          <a:latin typeface="Arial" panose="020B0604020202020204" pitchFamily="34" charset="0"/>
                        </a:rPr>
                        <a:t>Total Service Supply (Revenues) Year 1 (USD) (=OP Costs + Payback 10Years)</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2,376,169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2,354,463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3,519,199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3,497,494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1,456,271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1,430,386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2,162,516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2,135,805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1,966,569</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1,046,671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63,853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651757549"/>
                  </a:ext>
                </a:extLst>
              </a:tr>
              <a:tr h="151311">
                <a:tc>
                  <a:txBody>
                    <a:bodyPr/>
                    <a:lstStyle/>
                    <a:p>
                      <a:pPr algn="l" rtl="0" fontAlgn="t"/>
                      <a:r>
                        <a:rPr lang="en-GB" sz="1000" b="0" i="0" u="none" strike="noStrike" dirty="0">
                          <a:solidFill>
                            <a:srgbClr val="009999"/>
                          </a:solidFill>
                          <a:effectLst/>
                          <a:latin typeface="Arial" panose="020B0604020202020204" pitchFamily="34" charset="0"/>
                        </a:rPr>
                        <a:t>EBITDA YEAR 1</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586,553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471,847</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844,369</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729,663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219,882</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180,617</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348,903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292,433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586,553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219,882</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dirty="0">
                          <a:solidFill>
                            <a:srgbClr val="009999"/>
                          </a:solidFill>
                          <a:effectLst/>
                          <a:latin typeface="Arial" panose="020B0604020202020204" pitchFamily="34" charset="0"/>
                        </a:rPr>
                        <a:t>27,055</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826613365"/>
                  </a:ext>
                </a:extLst>
              </a:tr>
              <a:tr h="151311">
                <a:tc>
                  <a:txBody>
                    <a:bodyPr/>
                    <a:lstStyle/>
                    <a:p>
                      <a:pPr algn="l" rtl="0" fontAlgn="t"/>
                      <a:r>
                        <a:rPr lang="en-GB" sz="1000" b="0" i="0" u="none" strike="noStrike" dirty="0">
                          <a:solidFill>
                            <a:srgbClr val="FFFFFF"/>
                          </a:solidFill>
                          <a:effectLst/>
                          <a:latin typeface="Arial" panose="020B0604020202020204" pitchFamily="34" charset="0"/>
                        </a:rPr>
                        <a:t>Net  Income Year 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398,856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320,856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574,171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496,171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149,520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122,820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237,254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198,854</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398,856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149,520</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Arial" panose="020B0604020202020204" pitchFamily="34" charset="0"/>
                        </a:rPr>
                        <a:t>18,397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4187382035"/>
                  </a:ext>
                </a:extLst>
              </a:tr>
              <a:tr h="151311">
                <a:tc>
                  <a:txBody>
                    <a:bodyPr/>
                    <a:lstStyle/>
                    <a:p>
                      <a:pPr algn="l" rtl="0" fontAlgn="t"/>
                      <a:r>
                        <a:rPr lang="en-GB" sz="1000" b="0" i="0" u="none" strike="noStrike">
                          <a:solidFill>
                            <a:srgbClr val="009999"/>
                          </a:solidFill>
                          <a:effectLst/>
                          <a:latin typeface="Arial" panose="020B0604020202020204" pitchFamily="34" charset="0"/>
                        </a:rPr>
                        <a:t>IRR</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7.20%</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6.56%</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7.08%</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6.63%</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7.14%</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6.56%</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7.11%</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6.57%</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7.20%</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a:solidFill>
                            <a:srgbClr val="009999"/>
                          </a:solidFill>
                          <a:effectLst/>
                          <a:latin typeface="Arial" panose="020B0604020202020204" pitchFamily="34" charset="0"/>
                        </a:rPr>
                        <a:t>7.14%</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t"/>
                      <a:r>
                        <a:rPr lang="en-GB" sz="1000" b="0" i="0" u="none" strike="noStrike" dirty="0">
                          <a:solidFill>
                            <a:srgbClr val="009999"/>
                          </a:solidFill>
                          <a:effectLst/>
                          <a:latin typeface="Arial" panose="020B0604020202020204" pitchFamily="34" charset="0"/>
                        </a:rPr>
                        <a:t>7.22%</a:t>
                      </a:r>
                    </a:p>
                  </a:txBody>
                  <a:tcPr marL="5600" marR="5600" marT="5600" marB="0">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646262850"/>
                  </a:ext>
                </a:extLst>
              </a:tr>
              <a:tr h="273038">
                <a:tc>
                  <a:txBody>
                    <a:bodyPr/>
                    <a:lstStyle/>
                    <a:p>
                      <a:pPr algn="l" rtl="0" fontAlgn="t"/>
                      <a:r>
                        <a:rPr lang="en-GB" sz="1000" b="0" i="0" u="none" strike="noStrike">
                          <a:solidFill>
                            <a:srgbClr val="FFFFFF"/>
                          </a:solidFill>
                          <a:effectLst/>
                          <a:latin typeface="Arial" panose="020B0604020202020204" pitchFamily="34" charset="0"/>
                        </a:rPr>
                        <a:t>Payback</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 10 Years </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 Years</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 Years</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10 Years</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31579390"/>
                  </a:ext>
                </a:extLst>
              </a:tr>
              <a:tr h="151311">
                <a:tc>
                  <a:txBody>
                    <a:bodyPr/>
                    <a:lstStyle/>
                    <a:p>
                      <a:pPr algn="l" rtl="0" fontAlgn="t"/>
                      <a:r>
                        <a:rPr lang="en-GB" sz="1000" b="0" i="0" u="none" strike="noStrike">
                          <a:solidFill>
                            <a:srgbClr val="FFFFFF"/>
                          </a:solidFill>
                          <a:effectLst/>
                          <a:latin typeface="Arial" panose="020B0604020202020204" pitchFamily="34" charset="0"/>
                        </a:rPr>
                        <a:t>Staff per Shift</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16</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17</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918902032"/>
                  </a:ext>
                </a:extLst>
              </a:tr>
              <a:tr h="151311">
                <a:tc>
                  <a:txBody>
                    <a:bodyPr/>
                    <a:lstStyle/>
                    <a:p>
                      <a:pPr algn="l" rtl="0" fontAlgn="t"/>
                      <a:r>
                        <a:rPr lang="en-GB" sz="1000" b="0" i="0" u="none" strike="noStrike">
                          <a:solidFill>
                            <a:srgbClr val="FFFFFF"/>
                          </a:solidFill>
                          <a:effectLst/>
                          <a:latin typeface="Arial" panose="020B0604020202020204" pitchFamily="34" charset="0"/>
                        </a:rPr>
                        <a:t>Number of Shifts</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Arial" panose="020B0604020202020204" pitchFamily="34" charset="0"/>
                        </a:rPr>
                        <a:t>2</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051382307"/>
                  </a:ext>
                </a:extLst>
              </a:tr>
              <a:tr h="151311">
                <a:tc>
                  <a:txBody>
                    <a:bodyPr/>
                    <a:lstStyle/>
                    <a:p>
                      <a:pPr algn="l" rtl="0" fontAlgn="t"/>
                      <a:r>
                        <a:rPr lang="en-GB" sz="1000" b="0" i="0" u="none" strike="noStrike">
                          <a:solidFill>
                            <a:srgbClr val="FFFFFF"/>
                          </a:solidFill>
                          <a:effectLst/>
                          <a:latin typeface="Calibri" panose="020F0502020204030204" pitchFamily="34" charset="0"/>
                        </a:rPr>
                        <a:t>Total Staff</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31</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a:solidFill>
                            <a:srgbClr val="FFFFFF"/>
                          </a:solidFill>
                          <a:effectLst/>
                          <a:latin typeface="Calibri" panose="020F0502020204030204" pitchFamily="34" charset="0"/>
                        </a:rPr>
                        <a:t>33</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t"/>
                      <a:r>
                        <a:rPr lang="en-GB" sz="1000" b="0" i="0" u="none" strike="noStrike" dirty="0">
                          <a:solidFill>
                            <a:srgbClr val="FFFFFF"/>
                          </a:solidFill>
                          <a:effectLst/>
                          <a:latin typeface="Calibri" panose="020F0502020204030204" pitchFamily="34" charset="0"/>
                        </a:rPr>
                        <a:t>5</a:t>
                      </a:r>
                    </a:p>
                  </a:txBody>
                  <a:tcPr marL="5600" marR="5600" marT="560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40470514"/>
                  </a:ext>
                </a:extLst>
              </a:tr>
            </a:tbl>
          </a:graphicData>
        </a:graphic>
      </p:graphicFrame>
      <p:sp>
        <p:nvSpPr>
          <p:cNvPr id="3" name="Marcador de Posição do Número do Diapositivo 2">
            <a:extLst>
              <a:ext uri="{FF2B5EF4-FFF2-40B4-BE49-F238E27FC236}">
                <a16:creationId xmlns:a16="http://schemas.microsoft.com/office/drawing/2014/main" id="{56984539-7C36-4CB4-B330-F4DC811DA73E}"/>
              </a:ext>
            </a:extLst>
          </p:cNvPr>
          <p:cNvSpPr>
            <a:spLocks noGrp="1"/>
          </p:cNvSpPr>
          <p:nvPr>
            <p:ph type="sldNum" sz="quarter" idx="12"/>
          </p:nvPr>
        </p:nvSpPr>
        <p:spPr/>
        <p:txBody>
          <a:bodyPr/>
          <a:lstStyle/>
          <a:p>
            <a:fld id="{C1D7F914-E4F7-455C-A1CC-52701B4165D2}" type="slidenum">
              <a:rPr lang="en-GB" smtClean="0"/>
              <a:t>53</a:t>
            </a:fld>
            <a:endParaRPr lang="en-GB"/>
          </a:p>
        </p:txBody>
      </p:sp>
    </p:spTree>
    <p:extLst>
      <p:ext uri="{BB962C8B-B14F-4D97-AF65-F5344CB8AC3E}">
        <p14:creationId xmlns:p14="http://schemas.microsoft.com/office/powerpoint/2010/main" val="33376191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16. Risk Assessment &amp; Mitigation Strategy</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graphicFrame>
        <p:nvGraphicFramePr>
          <p:cNvPr id="5" name="Espaço Reservado para Conteúdo 4"/>
          <p:cNvGraphicFramePr>
            <a:graphicFrameLocks noGrp="1"/>
          </p:cNvGraphicFramePr>
          <p:nvPr>
            <p:ph idx="1"/>
            <p:extLst>
              <p:ext uri="{D42A27DB-BD31-4B8C-83A1-F6EECF244321}">
                <p14:modId xmlns:p14="http://schemas.microsoft.com/office/powerpoint/2010/main" val="1168254818"/>
              </p:ext>
            </p:extLst>
          </p:nvPr>
        </p:nvGraphicFramePr>
        <p:xfrm>
          <a:off x="257175" y="1047748"/>
          <a:ext cx="10982325" cy="4629150"/>
        </p:xfrm>
        <a:graphic>
          <a:graphicData uri="http://schemas.openxmlformats.org/drawingml/2006/table">
            <a:tbl>
              <a:tblPr/>
              <a:tblGrid>
                <a:gridCol w="2818602">
                  <a:extLst>
                    <a:ext uri="{9D8B030D-6E8A-4147-A177-3AD203B41FA5}">
                      <a16:colId xmlns:a16="http://schemas.microsoft.com/office/drawing/2014/main" val="4172449803"/>
                    </a:ext>
                  </a:extLst>
                </a:gridCol>
                <a:gridCol w="1548040">
                  <a:extLst>
                    <a:ext uri="{9D8B030D-6E8A-4147-A177-3AD203B41FA5}">
                      <a16:colId xmlns:a16="http://schemas.microsoft.com/office/drawing/2014/main" val="4189834692"/>
                    </a:ext>
                  </a:extLst>
                </a:gridCol>
                <a:gridCol w="1810916">
                  <a:extLst>
                    <a:ext uri="{9D8B030D-6E8A-4147-A177-3AD203B41FA5}">
                      <a16:colId xmlns:a16="http://schemas.microsoft.com/office/drawing/2014/main" val="2777810061"/>
                    </a:ext>
                  </a:extLst>
                </a:gridCol>
                <a:gridCol w="1095312">
                  <a:extLst>
                    <a:ext uri="{9D8B030D-6E8A-4147-A177-3AD203B41FA5}">
                      <a16:colId xmlns:a16="http://schemas.microsoft.com/office/drawing/2014/main" val="190189195"/>
                    </a:ext>
                  </a:extLst>
                </a:gridCol>
                <a:gridCol w="3709455">
                  <a:extLst>
                    <a:ext uri="{9D8B030D-6E8A-4147-A177-3AD203B41FA5}">
                      <a16:colId xmlns:a16="http://schemas.microsoft.com/office/drawing/2014/main" val="390211315"/>
                    </a:ext>
                  </a:extLst>
                </a:gridCol>
              </a:tblGrid>
              <a:tr h="523296">
                <a:tc>
                  <a:txBody>
                    <a:bodyPr/>
                    <a:lstStyle/>
                    <a:p>
                      <a:pPr algn="l" rtl="0" fontAlgn="b"/>
                      <a:r>
                        <a:rPr lang="en-GB" sz="1200" b="1" i="0" u="none" strike="noStrike">
                          <a:solidFill>
                            <a:srgbClr val="FFFFFF"/>
                          </a:solidFill>
                          <a:effectLst/>
                          <a:latin typeface="Arial" panose="020B0604020202020204" pitchFamily="34" charset="0"/>
                        </a:rPr>
                        <a:t>Risks</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l" rtl="0" fontAlgn="b"/>
                      <a:r>
                        <a:rPr lang="en-GB" sz="1200" b="1" i="0" u="none" strike="noStrike">
                          <a:solidFill>
                            <a:srgbClr val="FFFFFF"/>
                          </a:solidFill>
                          <a:effectLst/>
                          <a:latin typeface="Arial" panose="020B0604020202020204" pitchFamily="34" charset="0"/>
                        </a:rPr>
                        <a:t>Probability (1=Low, 5=High)</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l" rtl="0" fontAlgn="b"/>
                      <a:r>
                        <a:rPr lang="en-GB" sz="1200" b="1" i="0" u="none" strike="noStrike">
                          <a:solidFill>
                            <a:srgbClr val="FFFFFF"/>
                          </a:solidFill>
                          <a:effectLst/>
                          <a:latin typeface="Arial" panose="020B0604020202020204" pitchFamily="34" charset="0"/>
                        </a:rPr>
                        <a:t>Importance (1=Low, 5=High)</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l" rtl="0" fontAlgn="b"/>
                      <a:r>
                        <a:rPr lang="en-GB" sz="1200" b="1" i="0" u="none" strike="noStrike">
                          <a:solidFill>
                            <a:srgbClr val="FFFFFF"/>
                          </a:solidFill>
                          <a:effectLst/>
                          <a:latin typeface="Arial" panose="020B0604020202020204" pitchFamily="34" charset="0"/>
                        </a:rPr>
                        <a:t>Total Risk Level</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l" rtl="0" fontAlgn="b"/>
                      <a:r>
                        <a:rPr lang="en-GB" sz="1200" b="1" i="0" u="none" strike="noStrike">
                          <a:solidFill>
                            <a:srgbClr val="FFFFFF"/>
                          </a:solidFill>
                          <a:effectLst/>
                          <a:latin typeface="Arial" panose="020B0604020202020204" pitchFamily="34" charset="0"/>
                        </a:rPr>
                        <a:t>Mitigation</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347940846"/>
                  </a:ext>
                </a:extLst>
              </a:tr>
              <a:tr h="261647">
                <a:tc gridSpan="5">
                  <a:txBody>
                    <a:bodyPr/>
                    <a:lstStyle/>
                    <a:p>
                      <a:pPr algn="ctr" rtl="0" fontAlgn="b"/>
                      <a:r>
                        <a:rPr lang="en-GB" sz="1200" b="1" i="0" u="none" strike="noStrike">
                          <a:solidFill>
                            <a:srgbClr val="FFFFFF"/>
                          </a:solidFill>
                          <a:effectLst/>
                          <a:latin typeface="Arial" panose="020B0604020202020204" pitchFamily="34" charset="0"/>
                        </a:rPr>
                        <a:t>Internal Risks</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0149521"/>
                  </a:ext>
                </a:extLst>
              </a:tr>
              <a:tr h="764816">
                <a:tc>
                  <a:txBody>
                    <a:bodyPr/>
                    <a:lstStyle/>
                    <a:p>
                      <a:pPr algn="l" rtl="0" fontAlgn="t"/>
                      <a:r>
                        <a:rPr lang="en-GB" sz="1200" b="0" i="0" u="none" strike="noStrike">
                          <a:solidFill>
                            <a:srgbClr val="FFFFFF"/>
                          </a:solidFill>
                          <a:effectLst/>
                          <a:latin typeface="Arial" panose="020B0604020202020204" pitchFamily="34" charset="0"/>
                        </a:rPr>
                        <a:t>Lack and cost of funds to finance the investment</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15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just" rtl="0" fontAlgn="b"/>
                      <a:r>
                        <a:rPr lang="en-GB" sz="1200" b="0" i="0" u="none" strike="noStrike">
                          <a:solidFill>
                            <a:srgbClr val="FFFFFF"/>
                          </a:solidFill>
                          <a:effectLst/>
                          <a:latin typeface="Arial" panose="020B0604020202020204" pitchFamily="34" charset="0"/>
                        </a:rPr>
                        <a:t>BP Promotion for national and international Funds to decrease the dependence of one donnor</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549994268"/>
                  </a:ext>
                </a:extLst>
              </a:tr>
              <a:tr h="513232">
                <a:tc>
                  <a:txBody>
                    <a:bodyPr/>
                    <a:lstStyle/>
                    <a:p>
                      <a:pPr algn="l" rtl="0" fontAlgn="t"/>
                      <a:r>
                        <a:rPr lang="en-GB" sz="1200" b="0" i="0" u="none" strike="noStrike">
                          <a:solidFill>
                            <a:srgbClr val="FFFFFF"/>
                          </a:solidFill>
                          <a:effectLst/>
                          <a:latin typeface="Arial" panose="020B0604020202020204" pitchFamily="34" charset="0"/>
                        </a:rPr>
                        <a:t>Difficulty of cooperation between ginneries</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just" rtl="0" fontAlgn="b"/>
                      <a:r>
                        <a:rPr lang="en-GB" sz="1200" b="0" i="0" u="none" strike="noStrike">
                          <a:solidFill>
                            <a:srgbClr val="FFFFFF"/>
                          </a:solidFill>
                          <a:effectLst/>
                          <a:latin typeface="Arial" panose="020B0604020202020204" pitchFamily="34" charset="0"/>
                        </a:rPr>
                        <a:t>Well defined and detailed Cooperative Bylaws and democratic Coop management</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468569740"/>
                  </a:ext>
                </a:extLst>
              </a:tr>
              <a:tr h="764816">
                <a:tc>
                  <a:txBody>
                    <a:bodyPr/>
                    <a:lstStyle/>
                    <a:p>
                      <a:pPr algn="l" rtl="0" fontAlgn="t"/>
                      <a:r>
                        <a:rPr lang="en-GB" sz="1200" b="0" i="0" u="none" strike="noStrike">
                          <a:solidFill>
                            <a:srgbClr val="FFFFFF"/>
                          </a:solidFill>
                          <a:effectLst/>
                          <a:latin typeface="Arial" panose="020B0604020202020204" pitchFamily="34" charset="0"/>
                        </a:rPr>
                        <a:t>Difficulty to find a good management team</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just" rtl="0" fontAlgn="b"/>
                      <a:r>
                        <a:rPr lang="en-GB" sz="1200" b="0" i="0" u="none" strike="noStrike">
                          <a:solidFill>
                            <a:srgbClr val="FFFFFF"/>
                          </a:solidFill>
                          <a:effectLst/>
                          <a:latin typeface="Arial" panose="020B0604020202020204" pitchFamily="34" charset="0"/>
                        </a:rPr>
                        <a:t>To contact with the equipment suppliers to find experienced talented plant managers and contact of AAM members</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285510707"/>
                  </a:ext>
                </a:extLst>
              </a:tr>
              <a:tr h="261647">
                <a:tc gridSpan="5">
                  <a:txBody>
                    <a:bodyPr/>
                    <a:lstStyle/>
                    <a:p>
                      <a:pPr algn="ctr" rtl="0" fontAlgn="b"/>
                      <a:r>
                        <a:rPr lang="en-GB" sz="1200" b="1" i="0" u="none" strike="noStrike">
                          <a:solidFill>
                            <a:srgbClr val="FFFFFF"/>
                          </a:solidFill>
                          <a:effectLst/>
                          <a:latin typeface="Arial" panose="020B0604020202020204" pitchFamily="34" charset="0"/>
                        </a:rPr>
                        <a:t>External Risks</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21222185"/>
                  </a:ext>
                </a:extLst>
              </a:tr>
              <a:tr h="513232">
                <a:tc>
                  <a:txBody>
                    <a:bodyPr/>
                    <a:lstStyle/>
                    <a:p>
                      <a:pPr algn="l" rtl="0" fontAlgn="b"/>
                      <a:r>
                        <a:rPr lang="en-GB" sz="1200" b="0" i="0" u="none" strike="noStrike">
                          <a:solidFill>
                            <a:srgbClr val="FFFFFF"/>
                          </a:solidFill>
                          <a:effectLst/>
                          <a:latin typeface="Arial" panose="020B0604020202020204" pitchFamily="34" charset="0"/>
                        </a:rPr>
                        <a:t>Loss of interest by the farmers about the cotton production</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12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just" rtl="0" fontAlgn="t"/>
                      <a:r>
                        <a:rPr lang="en-GB" sz="1200" b="0" i="0" u="none" strike="noStrike">
                          <a:solidFill>
                            <a:srgbClr val="FFFFFF"/>
                          </a:solidFill>
                          <a:effectLst/>
                          <a:latin typeface="Arial" panose="020B0604020202020204" pitchFamily="34" charset="0"/>
                        </a:rPr>
                        <a:t>To increase the farmers support and explanation about the project impact</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121853023"/>
                  </a:ext>
                </a:extLst>
              </a:tr>
              <a:tr h="513232">
                <a:tc>
                  <a:txBody>
                    <a:bodyPr/>
                    <a:lstStyle/>
                    <a:p>
                      <a:pPr algn="l" rtl="0" fontAlgn="b"/>
                      <a:r>
                        <a:rPr lang="en-GB" sz="1200" b="0" i="0" u="none" strike="noStrike">
                          <a:solidFill>
                            <a:srgbClr val="FFFFFF"/>
                          </a:solidFill>
                          <a:effectLst/>
                          <a:latin typeface="Arial" panose="020B0604020202020204" pitchFamily="34" charset="0"/>
                        </a:rPr>
                        <a:t>Cotton Fiber international price decrease</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8</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just" rtl="0" fontAlgn="t"/>
                      <a:r>
                        <a:rPr lang="en-GB" sz="1200" b="0" i="0" u="none" strike="noStrike">
                          <a:solidFill>
                            <a:srgbClr val="FFFFFF"/>
                          </a:solidFill>
                          <a:effectLst/>
                          <a:latin typeface="Arial" panose="020B0604020202020204" pitchFamily="34" charset="0"/>
                        </a:rPr>
                        <a:t>To produce quality and competitive fiber</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938638869"/>
                  </a:ext>
                </a:extLst>
              </a:tr>
              <a:tr h="513232">
                <a:tc>
                  <a:txBody>
                    <a:bodyPr/>
                    <a:lstStyle/>
                    <a:p>
                      <a:pPr algn="l" rtl="0" fontAlgn="b"/>
                      <a:r>
                        <a:rPr lang="en-GB" sz="1200" b="0" i="0" u="none" strike="noStrike">
                          <a:solidFill>
                            <a:srgbClr val="FFFFFF"/>
                          </a:solidFill>
                          <a:effectLst/>
                          <a:latin typeface="Arial" panose="020B0604020202020204" pitchFamily="34" charset="0"/>
                        </a:rPr>
                        <a:t>Appearance of competition in cotton seed processing</a:t>
                      </a:r>
                    </a:p>
                  </a:txBody>
                  <a:tcPr marL="7620" marR="7620" marT="762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1200" b="0" i="0" u="none" strike="noStrike">
                          <a:solidFill>
                            <a:srgbClr val="FFFFFF"/>
                          </a:solidFill>
                          <a:effectLst/>
                          <a:latin typeface="Arial" panose="020B0604020202020204" pitchFamily="34" charset="0"/>
                        </a:rPr>
                        <a:t>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just" rtl="0" fontAlgn="t"/>
                      <a:r>
                        <a:rPr lang="en-GB" sz="1200" b="0" i="0" u="none" strike="noStrike" dirty="0">
                          <a:solidFill>
                            <a:srgbClr val="FFFFFF"/>
                          </a:solidFill>
                          <a:effectLst/>
                          <a:latin typeface="Arial" panose="020B0604020202020204" pitchFamily="34" charset="0"/>
                        </a:rPr>
                        <a:t>Promote partnerships with possible interested seed companies</a:t>
                      </a:r>
                    </a:p>
                  </a:txBody>
                  <a:tcPr marL="7620" marR="7620" marT="762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693272348"/>
                  </a:ext>
                </a:extLst>
              </a:tr>
            </a:tbl>
          </a:graphicData>
        </a:graphic>
      </p:graphicFrame>
      <p:sp>
        <p:nvSpPr>
          <p:cNvPr id="3" name="Marcador de Posição do Número do Diapositivo 2">
            <a:extLst>
              <a:ext uri="{FF2B5EF4-FFF2-40B4-BE49-F238E27FC236}">
                <a16:creationId xmlns:a16="http://schemas.microsoft.com/office/drawing/2014/main" id="{64ED50DB-460A-49CC-AB47-0176BFC0E98C}"/>
              </a:ext>
            </a:extLst>
          </p:cNvPr>
          <p:cNvSpPr>
            <a:spLocks noGrp="1"/>
          </p:cNvSpPr>
          <p:nvPr>
            <p:ph type="sldNum" sz="quarter" idx="12"/>
          </p:nvPr>
        </p:nvSpPr>
        <p:spPr/>
        <p:txBody>
          <a:bodyPr/>
          <a:lstStyle/>
          <a:p>
            <a:fld id="{C1D7F914-E4F7-455C-A1CC-52701B4165D2}" type="slidenum">
              <a:rPr lang="en-GB" smtClean="0"/>
              <a:t>54</a:t>
            </a:fld>
            <a:endParaRPr lang="en-GB"/>
          </a:p>
        </p:txBody>
      </p:sp>
    </p:spTree>
    <p:extLst>
      <p:ext uri="{BB962C8B-B14F-4D97-AF65-F5344CB8AC3E}">
        <p14:creationId xmlns:p14="http://schemas.microsoft.com/office/powerpoint/2010/main" val="14681943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17. Impact and Sustainability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At Farmer level</a:t>
            </a:r>
          </a:p>
        </p:txBody>
      </p:sp>
      <p:graphicFrame>
        <p:nvGraphicFramePr>
          <p:cNvPr id="7" name="Espaço Reservado para Conteúdo 6"/>
          <p:cNvGraphicFramePr>
            <a:graphicFrameLocks noGrp="1"/>
          </p:cNvGraphicFramePr>
          <p:nvPr>
            <p:ph idx="1"/>
            <p:extLst>
              <p:ext uri="{D42A27DB-BD31-4B8C-83A1-F6EECF244321}">
                <p14:modId xmlns:p14="http://schemas.microsoft.com/office/powerpoint/2010/main" val="1116554075"/>
              </p:ext>
            </p:extLst>
          </p:nvPr>
        </p:nvGraphicFramePr>
        <p:xfrm>
          <a:off x="189411" y="513806"/>
          <a:ext cx="11172827" cy="6158390"/>
        </p:xfrm>
        <a:graphic>
          <a:graphicData uri="http://schemas.openxmlformats.org/drawingml/2006/table">
            <a:tbl>
              <a:tblPr/>
              <a:tblGrid>
                <a:gridCol w="3264137">
                  <a:extLst>
                    <a:ext uri="{9D8B030D-6E8A-4147-A177-3AD203B41FA5}">
                      <a16:colId xmlns:a16="http://schemas.microsoft.com/office/drawing/2014/main" val="3643866711"/>
                    </a:ext>
                  </a:extLst>
                </a:gridCol>
                <a:gridCol w="790869">
                  <a:extLst>
                    <a:ext uri="{9D8B030D-6E8A-4147-A177-3AD203B41FA5}">
                      <a16:colId xmlns:a16="http://schemas.microsoft.com/office/drawing/2014/main" val="480617731"/>
                    </a:ext>
                  </a:extLst>
                </a:gridCol>
                <a:gridCol w="790869">
                  <a:extLst>
                    <a:ext uri="{9D8B030D-6E8A-4147-A177-3AD203B41FA5}">
                      <a16:colId xmlns:a16="http://schemas.microsoft.com/office/drawing/2014/main" val="602683294"/>
                    </a:ext>
                  </a:extLst>
                </a:gridCol>
                <a:gridCol w="790869">
                  <a:extLst>
                    <a:ext uri="{9D8B030D-6E8A-4147-A177-3AD203B41FA5}">
                      <a16:colId xmlns:a16="http://schemas.microsoft.com/office/drawing/2014/main" val="2189259370"/>
                    </a:ext>
                  </a:extLst>
                </a:gridCol>
                <a:gridCol w="790869">
                  <a:extLst>
                    <a:ext uri="{9D8B030D-6E8A-4147-A177-3AD203B41FA5}">
                      <a16:colId xmlns:a16="http://schemas.microsoft.com/office/drawing/2014/main" val="1405977192"/>
                    </a:ext>
                  </a:extLst>
                </a:gridCol>
                <a:gridCol w="790869">
                  <a:extLst>
                    <a:ext uri="{9D8B030D-6E8A-4147-A177-3AD203B41FA5}">
                      <a16:colId xmlns:a16="http://schemas.microsoft.com/office/drawing/2014/main" val="758715093"/>
                    </a:ext>
                  </a:extLst>
                </a:gridCol>
                <a:gridCol w="790869">
                  <a:extLst>
                    <a:ext uri="{9D8B030D-6E8A-4147-A177-3AD203B41FA5}">
                      <a16:colId xmlns:a16="http://schemas.microsoft.com/office/drawing/2014/main" val="1803317303"/>
                    </a:ext>
                  </a:extLst>
                </a:gridCol>
                <a:gridCol w="790869">
                  <a:extLst>
                    <a:ext uri="{9D8B030D-6E8A-4147-A177-3AD203B41FA5}">
                      <a16:colId xmlns:a16="http://schemas.microsoft.com/office/drawing/2014/main" val="4236088153"/>
                    </a:ext>
                  </a:extLst>
                </a:gridCol>
                <a:gridCol w="790869">
                  <a:extLst>
                    <a:ext uri="{9D8B030D-6E8A-4147-A177-3AD203B41FA5}">
                      <a16:colId xmlns:a16="http://schemas.microsoft.com/office/drawing/2014/main" val="3381031924"/>
                    </a:ext>
                  </a:extLst>
                </a:gridCol>
                <a:gridCol w="790869">
                  <a:extLst>
                    <a:ext uri="{9D8B030D-6E8A-4147-A177-3AD203B41FA5}">
                      <a16:colId xmlns:a16="http://schemas.microsoft.com/office/drawing/2014/main" val="2943961481"/>
                    </a:ext>
                  </a:extLst>
                </a:gridCol>
                <a:gridCol w="790869">
                  <a:extLst>
                    <a:ext uri="{9D8B030D-6E8A-4147-A177-3AD203B41FA5}">
                      <a16:colId xmlns:a16="http://schemas.microsoft.com/office/drawing/2014/main" val="4225226977"/>
                    </a:ext>
                  </a:extLst>
                </a:gridCol>
              </a:tblGrid>
              <a:tr h="88803">
                <a:tc>
                  <a:txBody>
                    <a:bodyPr/>
                    <a:lstStyle/>
                    <a:p>
                      <a:pPr algn="l" rtl="0" fontAlgn="b"/>
                      <a:r>
                        <a:rPr lang="en-GB" sz="850" b="1" i="0" u="none" strike="noStrike">
                          <a:solidFill>
                            <a:srgbClr val="FFFFFF"/>
                          </a:solidFill>
                          <a:effectLst/>
                          <a:latin typeface="Arial" panose="020B0604020202020204" pitchFamily="34" charset="0"/>
                        </a:rPr>
                        <a:t>Impact on Farmers</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Year 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29371425"/>
                  </a:ext>
                </a:extLst>
              </a:tr>
              <a:tr h="88803">
                <a:tc>
                  <a:txBody>
                    <a:bodyPr/>
                    <a:lstStyle/>
                    <a:p>
                      <a:pPr algn="l" rtl="0" fontAlgn="b"/>
                      <a:r>
                        <a:rPr lang="en-GB" sz="850" b="0" i="0" u="none" strike="noStrike" dirty="0">
                          <a:solidFill>
                            <a:srgbClr val="FFFFFF"/>
                          </a:solidFill>
                          <a:effectLst/>
                          <a:latin typeface="Arial" panose="020B0604020202020204" pitchFamily="34" charset="0"/>
                        </a:rPr>
                        <a:t>Average Area per Farmer</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774474173"/>
                  </a:ext>
                </a:extLst>
              </a:tr>
              <a:tr h="88803">
                <a:tc>
                  <a:txBody>
                    <a:bodyPr/>
                    <a:lstStyle/>
                    <a:p>
                      <a:pPr algn="l" rtl="0" fontAlgn="b"/>
                      <a:r>
                        <a:rPr lang="en-GB" sz="850" b="0" i="0" u="none" strike="noStrike">
                          <a:solidFill>
                            <a:srgbClr val="FFFFFF"/>
                          </a:solidFill>
                          <a:effectLst/>
                          <a:latin typeface="Arial" panose="020B0604020202020204" pitchFamily="34" charset="0"/>
                        </a:rPr>
                        <a:t>Number of Farmers (~2005-2018)</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216 000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117297442"/>
                  </a:ext>
                </a:extLst>
              </a:tr>
              <a:tr h="88803">
                <a:tc>
                  <a:txBody>
                    <a:bodyPr/>
                    <a:lstStyle/>
                    <a:p>
                      <a:pPr algn="l" rtl="0" fontAlgn="b"/>
                      <a:r>
                        <a:rPr lang="en-GB" sz="850" b="0" i="0" u="none" strike="noStrike">
                          <a:solidFill>
                            <a:srgbClr val="FFFFFF"/>
                          </a:solidFill>
                          <a:effectLst/>
                          <a:latin typeface="Arial" panose="020B0604020202020204" pitchFamily="34" charset="0"/>
                        </a:rPr>
                        <a:t>Total Area (ha)</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172 800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939768782"/>
                  </a:ext>
                </a:extLst>
              </a:tr>
              <a:tr h="88803">
                <a:tc>
                  <a:txBody>
                    <a:bodyPr/>
                    <a:lstStyle/>
                    <a:p>
                      <a:pPr algn="l" rtl="0" fontAlgn="b"/>
                      <a:r>
                        <a:rPr lang="en-GB" sz="850" b="0" i="0" u="none" strike="noStrike">
                          <a:solidFill>
                            <a:srgbClr val="FFFFFF"/>
                          </a:solidFill>
                          <a:effectLst/>
                          <a:latin typeface="Arial" panose="020B0604020202020204" pitchFamily="34" charset="0"/>
                        </a:rPr>
                        <a:t>Decrease in Man Power Need (days/ha)</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773924648"/>
                  </a:ext>
                </a:extLst>
              </a:tr>
              <a:tr h="88803">
                <a:tc>
                  <a:txBody>
                    <a:bodyPr/>
                    <a:lstStyle/>
                    <a:p>
                      <a:pPr algn="l" rtl="0" fontAlgn="b"/>
                      <a:r>
                        <a:rPr lang="en-GB" sz="850" b="0" i="0" u="none" strike="noStrike">
                          <a:solidFill>
                            <a:srgbClr val="FFFFFF"/>
                          </a:solidFill>
                          <a:effectLst/>
                          <a:latin typeface="Arial" panose="020B0604020202020204" pitchFamily="34" charset="0"/>
                        </a:rPr>
                        <a:t>Man Power Need (Days/Ha)</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66,2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65,4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64,6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185257712"/>
                  </a:ext>
                </a:extLst>
              </a:tr>
              <a:tr h="88803">
                <a:tc>
                  <a:txBody>
                    <a:bodyPr/>
                    <a:lstStyle/>
                    <a:p>
                      <a:pPr algn="l" rtl="0" fontAlgn="b"/>
                      <a:r>
                        <a:rPr lang="en-GB" sz="850" b="0" i="0" u="none" strike="noStrike">
                          <a:solidFill>
                            <a:srgbClr val="FFFFFF"/>
                          </a:solidFill>
                          <a:effectLst/>
                          <a:latin typeface="Arial" panose="020B0604020202020204" pitchFamily="34" charset="0"/>
                        </a:rPr>
                        <a:t>Man Power Reduction (USD / HA)</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3,39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6,79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8,48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570452747"/>
                  </a:ext>
                </a:extLst>
              </a:tr>
              <a:tr h="88803">
                <a:tc>
                  <a:txBody>
                    <a:bodyPr/>
                    <a:lstStyle/>
                    <a:p>
                      <a:pPr algn="l" rtl="0" fontAlgn="b"/>
                      <a:r>
                        <a:rPr lang="en-GB" sz="850" b="1" i="0" u="none" strike="noStrike">
                          <a:solidFill>
                            <a:srgbClr val="FFFFFF"/>
                          </a:solidFill>
                          <a:effectLst/>
                          <a:latin typeface="Arial" panose="020B0604020202020204" pitchFamily="34" charset="0"/>
                        </a:rPr>
                        <a:t>Impact on Man Power Reduction (USD)</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293 236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586 472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879 709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1 172 945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1 466 181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1 466 181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1 466 181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1 466 181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1 466 181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1 466 181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740217359"/>
                  </a:ext>
                </a:extLst>
              </a:tr>
              <a:tr h="166505">
                <a:tc>
                  <a:txBody>
                    <a:bodyPr/>
                    <a:lstStyle/>
                    <a:p>
                      <a:pPr algn="l" rtl="0" fontAlgn="b"/>
                      <a:r>
                        <a:rPr lang="en-GB" sz="850" b="1" i="0" u="none" strike="noStrike">
                          <a:solidFill>
                            <a:srgbClr val="FFFFFF"/>
                          </a:solidFill>
                          <a:effectLst/>
                          <a:latin typeface="Arial" panose="020B0604020202020204" pitchFamily="34" charset="0"/>
                        </a:rPr>
                        <a:t>Cumulative Impact on Man Power Reduction (USD) </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293 236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879 709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1 759 418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2 932 363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4 398 545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5 864 727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7 330 909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8 797 090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10 263 272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11 729 454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113006494"/>
                  </a:ext>
                </a:extLst>
              </a:tr>
              <a:tr h="166505">
                <a:tc>
                  <a:txBody>
                    <a:bodyPr/>
                    <a:lstStyle/>
                    <a:p>
                      <a:pPr algn="l" rtl="0" fontAlgn="b"/>
                      <a:r>
                        <a:rPr lang="en-GB" sz="850" b="1" i="0" u="none" strike="noStrike" dirty="0">
                          <a:solidFill>
                            <a:srgbClr val="FFFFFF"/>
                          </a:solidFill>
                          <a:effectLst/>
                          <a:latin typeface="Arial" panose="020B0604020202020204" pitchFamily="34" charset="0"/>
                        </a:rPr>
                        <a:t>Impact on Man Power Reduction (USD) by farmer</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2,72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4,07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5,43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6,79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6,79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6,79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6,79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6,79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6,79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039355749"/>
                  </a:ext>
                </a:extLst>
              </a:tr>
              <a:tr h="166505">
                <a:tc>
                  <a:txBody>
                    <a:bodyPr/>
                    <a:lstStyle/>
                    <a:p>
                      <a:pPr algn="l" rtl="0" fontAlgn="b"/>
                      <a:r>
                        <a:rPr lang="en-GB" sz="850" b="1" i="0" u="none" strike="noStrike" dirty="0">
                          <a:solidFill>
                            <a:srgbClr val="FFFFFF"/>
                          </a:solidFill>
                          <a:effectLst/>
                          <a:latin typeface="Arial" panose="020B0604020202020204" pitchFamily="34" charset="0"/>
                        </a:rPr>
                        <a:t>Cumulative Impact on Man Power Reduction (USD) by Farmer</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4,07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8,15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13,58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20,36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27,15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33,94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40,73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47,52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54,30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906775515"/>
                  </a:ext>
                </a:extLst>
              </a:tr>
              <a:tr h="88803">
                <a:tc>
                  <a:txBody>
                    <a:bodyPr/>
                    <a:lstStyle/>
                    <a:p>
                      <a:pPr algn="l" rtl="0" fontAlgn="b"/>
                      <a:r>
                        <a:rPr lang="en-GB" sz="850" b="0" i="0" u="none" strike="noStrike">
                          <a:solidFill>
                            <a:srgbClr val="FFFFFF"/>
                          </a:solidFill>
                          <a:effectLst/>
                          <a:latin typeface="Arial" panose="020B0604020202020204" pitchFamily="34" charset="0"/>
                        </a:rPr>
                        <a:t>Yield Increased Impact</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 </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352069831"/>
                  </a:ext>
                </a:extLst>
              </a:tr>
              <a:tr h="166505">
                <a:tc>
                  <a:txBody>
                    <a:bodyPr/>
                    <a:lstStyle/>
                    <a:p>
                      <a:pPr algn="l" rtl="0" fontAlgn="b"/>
                      <a:r>
                        <a:rPr lang="en-GB" sz="850" b="0" i="0" u="none" strike="noStrike">
                          <a:solidFill>
                            <a:srgbClr val="FFFFFF"/>
                          </a:solidFill>
                          <a:effectLst/>
                          <a:latin typeface="Arial" panose="020B0604020202020204" pitchFamily="34" charset="0"/>
                        </a:rPr>
                        <a:t>Increase in Expected Yield compared with Historic Average (Tn / Ha)</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40%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821873169"/>
                  </a:ext>
                </a:extLst>
              </a:tr>
              <a:tr h="88803">
                <a:tc>
                  <a:txBody>
                    <a:bodyPr/>
                    <a:lstStyle/>
                    <a:p>
                      <a:pPr algn="l" rtl="0" fontAlgn="b"/>
                      <a:r>
                        <a:rPr lang="en-GB" sz="850" b="0" i="0" u="none" strike="noStrike">
                          <a:solidFill>
                            <a:srgbClr val="FFFFFF"/>
                          </a:solidFill>
                          <a:effectLst/>
                          <a:latin typeface="Arial" panose="020B0604020202020204" pitchFamily="34" charset="0"/>
                        </a:rPr>
                        <a:t>Yield (Tn/Ha)*</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0,51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0,55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0,60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0,64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0,64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0,64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0,64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0,64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0,64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02336175"/>
                  </a:ext>
                </a:extLst>
              </a:tr>
              <a:tr h="88803">
                <a:tc>
                  <a:txBody>
                    <a:bodyPr/>
                    <a:lstStyle/>
                    <a:p>
                      <a:pPr algn="l" rtl="0" fontAlgn="b"/>
                      <a:r>
                        <a:rPr lang="en-GB" sz="850" b="0" i="0" u="none" strike="noStrike">
                          <a:solidFill>
                            <a:srgbClr val="FFFFFF"/>
                          </a:solidFill>
                          <a:effectLst/>
                          <a:latin typeface="Arial" panose="020B0604020202020204" pitchFamily="34" charset="0"/>
                        </a:rPr>
                        <a:t>Expected production (Tn)</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83 462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87 436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95 385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103 334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111 283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111 283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111 283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111 283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111 283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111 283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735320758"/>
                  </a:ext>
                </a:extLst>
              </a:tr>
              <a:tr h="88803">
                <a:tc>
                  <a:txBody>
                    <a:bodyPr/>
                    <a:lstStyle/>
                    <a:p>
                      <a:pPr algn="l" rtl="0" fontAlgn="b"/>
                      <a:r>
                        <a:rPr lang="en-GB" sz="850" b="0" i="0" u="none" strike="noStrike">
                          <a:solidFill>
                            <a:srgbClr val="FFFFFF"/>
                          </a:solidFill>
                          <a:effectLst/>
                          <a:latin typeface="Arial" panose="020B0604020202020204" pitchFamily="34" charset="0"/>
                        </a:rPr>
                        <a:t>Expected increase in production (Tn)</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3 974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3 974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7 948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8 948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9 948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935667496"/>
                  </a:ext>
                </a:extLst>
              </a:tr>
              <a:tr h="88803">
                <a:tc>
                  <a:txBody>
                    <a:bodyPr/>
                    <a:lstStyle/>
                    <a:p>
                      <a:pPr algn="l" rtl="0" fontAlgn="b"/>
                      <a:r>
                        <a:rPr lang="en-GB" sz="850" b="0" i="0" u="none" strike="noStrike">
                          <a:solidFill>
                            <a:srgbClr val="FFFFFF"/>
                          </a:solidFill>
                          <a:effectLst/>
                          <a:latin typeface="Arial" panose="020B0604020202020204" pitchFamily="34" charset="0"/>
                        </a:rPr>
                        <a:t>Farmer Price (Usd./Tn)</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348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612127051"/>
                  </a:ext>
                </a:extLst>
              </a:tr>
              <a:tr h="88803">
                <a:tc>
                  <a:txBody>
                    <a:bodyPr/>
                    <a:lstStyle/>
                    <a:p>
                      <a:pPr algn="l" rtl="0" fontAlgn="b"/>
                      <a:r>
                        <a:rPr lang="en-GB" sz="850" b="0" i="0" u="none" strike="noStrike">
                          <a:solidFill>
                            <a:srgbClr val="FFFFFF"/>
                          </a:solidFill>
                          <a:effectLst/>
                          <a:latin typeface="Arial" panose="020B0604020202020204" pitchFamily="34" charset="0"/>
                        </a:rPr>
                        <a:t>Total Farmers Revenue (Usd)</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29 085 381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30 470 400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33 240 436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36 010 472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38 780 509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38 780 509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38 780 509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38 780 509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38 780 509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38 780 509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1774144186"/>
                  </a:ext>
                </a:extLst>
              </a:tr>
              <a:tr h="166505">
                <a:tc>
                  <a:txBody>
                    <a:bodyPr/>
                    <a:lstStyle/>
                    <a:p>
                      <a:pPr algn="l" rtl="0" fontAlgn="b"/>
                      <a:r>
                        <a:rPr lang="en-GB" sz="850" b="1" i="0" u="none" strike="noStrike">
                          <a:solidFill>
                            <a:srgbClr val="009999"/>
                          </a:solidFill>
                          <a:effectLst/>
                          <a:latin typeface="Arial" panose="020B0604020202020204" pitchFamily="34" charset="0"/>
                        </a:rPr>
                        <a:t>Increase in Expected Revenues (Historical Average Price) (Usd.)</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1 385 018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2 770 036</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5 540 072</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8 310 109</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11 080 145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11 080 145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11 080 145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11 080 145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11 080 145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11 080 145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165697171"/>
                  </a:ext>
                </a:extLst>
              </a:tr>
              <a:tr h="166505">
                <a:tc>
                  <a:txBody>
                    <a:bodyPr/>
                    <a:lstStyle/>
                    <a:p>
                      <a:pPr algn="l" rtl="0" fontAlgn="b"/>
                      <a:r>
                        <a:rPr lang="en-GB" sz="850" b="1" i="0" u="none" strike="noStrike">
                          <a:solidFill>
                            <a:srgbClr val="009999"/>
                          </a:solidFill>
                          <a:effectLst/>
                          <a:latin typeface="Arial" panose="020B0604020202020204" pitchFamily="34" charset="0"/>
                        </a:rPr>
                        <a:t>Cumulative Expected Revenues (Historical Average Price) (Usd.)</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1 385 018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4 155 054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9 695 127</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18 005 236</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29 085 381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40 165 527</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51 245 672</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62 325 818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73 405 963</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84 486 109</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144219690"/>
                  </a:ext>
                </a:extLst>
              </a:tr>
              <a:tr h="166505">
                <a:tc>
                  <a:txBody>
                    <a:bodyPr/>
                    <a:lstStyle/>
                    <a:p>
                      <a:pPr algn="l" rtl="0" fontAlgn="b"/>
                      <a:r>
                        <a:rPr lang="en-GB" sz="850" b="1" i="0" u="none" strike="noStrike">
                          <a:solidFill>
                            <a:srgbClr val="009999"/>
                          </a:solidFill>
                          <a:effectLst/>
                          <a:latin typeface="Arial" panose="020B0604020202020204" pitchFamily="34" charset="0"/>
                        </a:rPr>
                        <a:t>Increase in Farmer's Expected Revenues per producer (Usd./Farmer)</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6,41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12,82</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25,65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38,47</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51,30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51,30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51,30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51,30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51,30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51,30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619663398"/>
                  </a:ext>
                </a:extLst>
              </a:tr>
              <a:tr h="166505">
                <a:tc>
                  <a:txBody>
                    <a:bodyPr/>
                    <a:lstStyle/>
                    <a:p>
                      <a:pPr algn="l" rtl="0" fontAlgn="b"/>
                      <a:r>
                        <a:rPr lang="en-GB" sz="850" b="1" i="0" u="none" strike="noStrike">
                          <a:solidFill>
                            <a:srgbClr val="009999"/>
                          </a:solidFill>
                          <a:effectLst/>
                          <a:latin typeface="Arial" panose="020B0604020202020204" pitchFamily="34" charset="0"/>
                        </a:rPr>
                        <a:t>Cumulative Increase in Farmer's  Expected Revenues per producer(Usd/Farmer)</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6,41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19,24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44,88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83,36</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134,65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185,95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237,25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288,55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339,84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GB" sz="850" b="1" i="0" u="none" strike="noStrike">
                          <a:solidFill>
                            <a:srgbClr val="009999"/>
                          </a:solidFill>
                          <a:effectLst/>
                          <a:latin typeface="Arial" panose="020B0604020202020204" pitchFamily="34" charset="0"/>
                        </a:rPr>
                        <a:t>391,14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01096400"/>
                  </a:ext>
                </a:extLst>
              </a:tr>
              <a:tr h="88803">
                <a:tc>
                  <a:txBody>
                    <a:bodyPr/>
                    <a:lstStyle/>
                    <a:p>
                      <a:pPr algn="l" rtl="0" fontAlgn="b"/>
                      <a:r>
                        <a:rPr lang="en-GB" sz="850" b="1" i="0" u="none" strike="noStrike">
                          <a:solidFill>
                            <a:srgbClr val="FFFFFF"/>
                          </a:solidFill>
                          <a:effectLst/>
                          <a:latin typeface="Arial" panose="020B0604020202020204" pitchFamily="34" charset="0"/>
                        </a:rPr>
                        <a:t>Sum of Aggregate Impacts (USD)</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1 678 254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3 356 509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6 419 781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9 483 054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12 546 327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12 546 327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12 546 327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12 546 327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12 546 327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12 546 327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378246931"/>
                  </a:ext>
                </a:extLst>
              </a:tr>
              <a:tr h="88803">
                <a:tc>
                  <a:txBody>
                    <a:bodyPr/>
                    <a:lstStyle/>
                    <a:p>
                      <a:pPr algn="l" rtl="0" fontAlgn="b"/>
                      <a:r>
                        <a:rPr lang="en-GB" sz="850" b="1" i="0" u="none" strike="noStrike">
                          <a:solidFill>
                            <a:srgbClr val="FFFFFF"/>
                          </a:solidFill>
                          <a:effectLst/>
                          <a:latin typeface="Arial" panose="020B0604020202020204" pitchFamily="34" charset="0"/>
                        </a:rPr>
                        <a:t>Cumulative Sum of Aggregate Impacts (USD)</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1 678 254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5 034 763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11 454 545</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20 937 600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33 483 927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46 030 254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58 576 581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71 122 909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83 669 236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96 215 563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752732441"/>
                  </a:ext>
                </a:extLst>
              </a:tr>
              <a:tr h="166505">
                <a:tc>
                  <a:txBody>
                    <a:bodyPr/>
                    <a:lstStyle/>
                    <a:p>
                      <a:pPr algn="l" rtl="0" fontAlgn="b"/>
                      <a:r>
                        <a:rPr lang="en-GB" sz="850" b="1" i="0" u="none" strike="noStrike">
                          <a:solidFill>
                            <a:srgbClr val="FFFFFF"/>
                          </a:solidFill>
                          <a:effectLst/>
                          <a:latin typeface="Arial" panose="020B0604020202020204" pitchFamily="34" charset="0"/>
                        </a:rPr>
                        <a:t>Sum of Impacts by Producer (Increase per Year related to Year 0)(USD)</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7,77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15,54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29,72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43,90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58,08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917939785"/>
                  </a:ext>
                </a:extLst>
              </a:tr>
              <a:tr h="88803">
                <a:tc>
                  <a:txBody>
                    <a:bodyPr/>
                    <a:lstStyle/>
                    <a:p>
                      <a:pPr algn="l" rtl="0" fontAlgn="b"/>
                      <a:r>
                        <a:rPr lang="en-GB" sz="850" b="1" i="0" u="none" strike="noStrike">
                          <a:solidFill>
                            <a:srgbClr val="FFFFFF"/>
                          </a:solidFill>
                          <a:effectLst/>
                          <a:latin typeface="Arial" panose="020B0604020202020204" pitchFamily="34" charset="0"/>
                        </a:rPr>
                        <a:t>Cumulative Impact by producer (USD)</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7,77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23,31</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53,03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96,93</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155,02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213,10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271,19</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329,27</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387,36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1" i="0" u="none" strike="noStrike">
                          <a:solidFill>
                            <a:srgbClr val="FFFFFF"/>
                          </a:solidFill>
                          <a:effectLst/>
                          <a:latin typeface="Arial" panose="020B0604020202020204" pitchFamily="34" charset="0"/>
                        </a:rPr>
                        <a:t>445,44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770457002"/>
                  </a:ext>
                </a:extLst>
              </a:tr>
              <a:tr h="88803">
                <a:tc>
                  <a:txBody>
                    <a:bodyPr/>
                    <a:lstStyle/>
                    <a:p>
                      <a:pPr algn="l" rtl="0" fontAlgn="b"/>
                      <a:r>
                        <a:rPr lang="en-GB" sz="850" b="0" i="0" u="none" strike="noStrike">
                          <a:solidFill>
                            <a:srgbClr val="FFFFFF"/>
                          </a:solidFill>
                          <a:effectLst/>
                          <a:latin typeface="Arial" panose="020B0604020202020204" pitchFamily="34" charset="0"/>
                        </a:rPr>
                        <a:t>Cost of improved seed - Scenario 1 ($cents/kg)</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0,42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401308842"/>
                  </a:ext>
                </a:extLst>
              </a:tr>
              <a:tr h="88803">
                <a:tc>
                  <a:txBody>
                    <a:bodyPr/>
                    <a:lstStyle/>
                    <a:p>
                      <a:pPr algn="l" rtl="0" fontAlgn="b"/>
                      <a:r>
                        <a:rPr lang="en-GB" sz="850" b="0" i="0" u="none" strike="noStrike">
                          <a:solidFill>
                            <a:srgbClr val="FFFFFF"/>
                          </a:solidFill>
                          <a:effectLst/>
                          <a:latin typeface="Arial" panose="020B0604020202020204" pitchFamily="34" charset="0"/>
                        </a:rPr>
                        <a:t>Cost of improved seed - Scenario 2 ($cents/kg)</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0,74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301635052"/>
                  </a:ext>
                </a:extLst>
              </a:tr>
              <a:tr h="166505">
                <a:tc>
                  <a:txBody>
                    <a:bodyPr/>
                    <a:lstStyle/>
                    <a:p>
                      <a:pPr algn="l" rtl="0" fontAlgn="b"/>
                      <a:r>
                        <a:rPr lang="en-GB" sz="850" b="0" i="0" u="none" strike="noStrike">
                          <a:solidFill>
                            <a:srgbClr val="FFFFFF"/>
                          </a:solidFill>
                          <a:effectLst/>
                          <a:latin typeface="Arial" panose="020B0604020202020204" pitchFamily="34" charset="0"/>
                        </a:rPr>
                        <a:t>Expected Quantity of Seed Per Ha Expected (Kg / Ha)</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24,00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22,00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20,00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18,00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15,00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15,00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15,00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15,00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15,00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15,00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974562266"/>
                  </a:ext>
                </a:extLst>
              </a:tr>
              <a:tr h="166505">
                <a:tc>
                  <a:txBody>
                    <a:bodyPr/>
                    <a:lstStyle/>
                    <a:p>
                      <a:pPr algn="l" rtl="0" fontAlgn="b"/>
                      <a:r>
                        <a:rPr lang="en-GB" sz="850" b="0" i="0" u="none" strike="noStrike">
                          <a:solidFill>
                            <a:srgbClr val="FFFFFF"/>
                          </a:solidFill>
                          <a:effectLst/>
                          <a:latin typeface="Arial" panose="020B0604020202020204" pitchFamily="34" charset="0"/>
                        </a:rPr>
                        <a:t>Total cost of improved seed by farmer (Usd./Farmer) - Scenario 1</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10,08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9,24</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8,40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7,56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6,30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276699569"/>
                  </a:ext>
                </a:extLst>
              </a:tr>
              <a:tr h="166505">
                <a:tc>
                  <a:txBody>
                    <a:bodyPr/>
                    <a:lstStyle/>
                    <a:p>
                      <a:pPr algn="l" rtl="0" fontAlgn="b"/>
                      <a:r>
                        <a:rPr lang="en-GB" sz="850" b="0" i="0" u="none" strike="noStrike">
                          <a:solidFill>
                            <a:srgbClr val="FFFFFF"/>
                          </a:solidFill>
                          <a:effectLst/>
                          <a:latin typeface="Arial" panose="020B0604020202020204" pitchFamily="34" charset="0"/>
                        </a:rPr>
                        <a:t>Total cost of improved seed by farmer (Usd./Farmer) - Scenario 2</a:t>
                      </a:r>
                    </a:p>
                  </a:txBody>
                  <a:tcPr marL="3700" marR="3700" marT="370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17,76</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16,28</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14,80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13,32</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850" b="0" i="0" u="none" strike="noStrike">
                          <a:solidFill>
                            <a:srgbClr val="FFFFFF"/>
                          </a:solidFill>
                          <a:effectLst/>
                          <a:latin typeface="Arial" panose="020B0604020202020204" pitchFamily="34" charset="0"/>
                        </a:rPr>
                        <a:t>11,10</a:t>
                      </a:r>
                    </a:p>
                  </a:txBody>
                  <a:tcPr marL="3700" marR="3700" marT="370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452323590"/>
                  </a:ext>
                </a:extLst>
              </a:tr>
              <a:tr h="166505">
                <a:tc>
                  <a:txBody>
                    <a:bodyPr/>
                    <a:lstStyle/>
                    <a:p>
                      <a:pPr algn="l" rtl="0" fontAlgn="b"/>
                      <a:r>
                        <a:rPr lang="en-GB" sz="850" b="0" i="0" u="none" strike="noStrike">
                          <a:solidFill>
                            <a:srgbClr val="009999"/>
                          </a:solidFill>
                          <a:effectLst/>
                          <a:latin typeface="Arial" panose="020B0604020202020204" pitchFamily="34" charset="0"/>
                        </a:rPr>
                        <a:t>Net benefit/loss per farmer after adopting improved seed - Scenario 1</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-2,31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6,30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21,32</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36,34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51,78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51,78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51,78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51,78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51,78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51,78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564104798"/>
                  </a:ext>
                </a:extLst>
              </a:tr>
              <a:tr h="166505">
                <a:tc>
                  <a:txBody>
                    <a:bodyPr/>
                    <a:lstStyle/>
                    <a:p>
                      <a:pPr algn="l" rtl="0" fontAlgn="b"/>
                      <a:r>
                        <a:rPr lang="en-GB" sz="850" b="0" i="0" u="none" strike="noStrike">
                          <a:solidFill>
                            <a:srgbClr val="009999"/>
                          </a:solidFill>
                          <a:effectLst/>
                          <a:latin typeface="Arial" panose="020B0604020202020204" pitchFamily="34" charset="0"/>
                        </a:rPr>
                        <a:t>Net benefit/loss per farmer after adopting improved seed - Scenario 2</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-9,99</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-0,74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14,92</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30,58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46,98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46,98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46,98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46,98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46,98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46,98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649540601"/>
                  </a:ext>
                </a:extLst>
              </a:tr>
              <a:tr h="166505">
                <a:tc>
                  <a:txBody>
                    <a:bodyPr/>
                    <a:lstStyle/>
                    <a:p>
                      <a:pPr algn="l" rtl="0" fontAlgn="b"/>
                      <a:r>
                        <a:rPr lang="en-GB" sz="850" b="0" i="0" u="none" strike="noStrike">
                          <a:solidFill>
                            <a:srgbClr val="009999"/>
                          </a:solidFill>
                          <a:effectLst/>
                          <a:latin typeface="Arial" panose="020B0604020202020204" pitchFamily="34" charset="0"/>
                        </a:rPr>
                        <a:t>Cumulative Net benefit/loss per farmer after adopting improved seed - Scenario 1</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-2,31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3,99</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25,31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61,65</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113,44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165,22</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217,01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268,79</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320,58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372,36</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316934242"/>
                  </a:ext>
                </a:extLst>
              </a:tr>
              <a:tr h="166505">
                <a:tc>
                  <a:txBody>
                    <a:bodyPr/>
                    <a:lstStyle/>
                    <a:p>
                      <a:pPr algn="l" rtl="0" fontAlgn="b"/>
                      <a:r>
                        <a:rPr lang="en-GB" sz="850" b="0" i="0" u="none" strike="noStrike" dirty="0">
                          <a:solidFill>
                            <a:srgbClr val="009999"/>
                          </a:solidFill>
                          <a:effectLst/>
                          <a:latin typeface="Arial" panose="020B0604020202020204" pitchFamily="34" charset="0"/>
                        </a:rPr>
                        <a:t>Cumulative Net benefit/loss per farmer after adopting improved seed - Scenario 2</a:t>
                      </a:r>
                    </a:p>
                  </a:txBody>
                  <a:tcPr marL="3700" marR="3700" marT="3700"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-9,99</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-10,73</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4,19</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34,77</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81,76</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128,74</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175,73</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222,71</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a:solidFill>
                            <a:srgbClr val="009999"/>
                          </a:solidFill>
                          <a:effectLst/>
                          <a:latin typeface="Arial" panose="020B0604020202020204" pitchFamily="34" charset="0"/>
                        </a:rPr>
                        <a:t>269,70</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850" b="0" i="0" u="none" strike="noStrike" dirty="0">
                          <a:solidFill>
                            <a:srgbClr val="009999"/>
                          </a:solidFill>
                          <a:effectLst/>
                          <a:latin typeface="Arial" panose="020B0604020202020204" pitchFamily="34" charset="0"/>
                        </a:rPr>
                        <a:t>316,68</a:t>
                      </a:r>
                    </a:p>
                  </a:txBody>
                  <a:tcPr marL="3700" marR="3700" marT="3700"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949601412"/>
                  </a:ext>
                </a:extLst>
              </a:tr>
            </a:tbl>
          </a:graphicData>
        </a:graphic>
      </p:graphicFrame>
      <p:sp>
        <p:nvSpPr>
          <p:cNvPr id="3" name="Marcador de Posição do Número do Diapositivo 2">
            <a:extLst>
              <a:ext uri="{FF2B5EF4-FFF2-40B4-BE49-F238E27FC236}">
                <a16:creationId xmlns:a16="http://schemas.microsoft.com/office/drawing/2014/main" id="{2E733CC1-DB66-4688-B42B-36F1BAF534D8}"/>
              </a:ext>
            </a:extLst>
          </p:cNvPr>
          <p:cNvSpPr>
            <a:spLocks noGrp="1"/>
          </p:cNvSpPr>
          <p:nvPr>
            <p:ph type="sldNum" sz="quarter" idx="12"/>
          </p:nvPr>
        </p:nvSpPr>
        <p:spPr/>
        <p:txBody>
          <a:bodyPr/>
          <a:lstStyle/>
          <a:p>
            <a:fld id="{C1D7F914-E4F7-455C-A1CC-52701B4165D2}" type="slidenum">
              <a:rPr lang="en-GB" smtClean="0"/>
              <a:t>55</a:t>
            </a:fld>
            <a:endParaRPr lang="en-GB"/>
          </a:p>
        </p:txBody>
      </p:sp>
    </p:spTree>
    <p:extLst>
      <p:ext uri="{BB962C8B-B14F-4D97-AF65-F5344CB8AC3E}">
        <p14:creationId xmlns:p14="http://schemas.microsoft.com/office/powerpoint/2010/main" val="35887368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Impact and Sustainability</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At Ginneries level</a:t>
            </a: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1457348929"/>
              </p:ext>
            </p:extLst>
          </p:nvPr>
        </p:nvGraphicFramePr>
        <p:xfrm>
          <a:off x="189411" y="649332"/>
          <a:ext cx="10576259" cy="5827663"/>
        </p:xfrm>
        <a:graphic>
          <a:graphicData uri="http://schemas.openxmlformats.org/drawingml/2006/table">
            <a:tbl>
              <a:tblPr/>
              <a:tblGrid>
                <a:gridCol w="3416027">
                  <a:extLst>
                    <a:ext uri="{9D8B030D-6E8A-4147-A177-3AD203B41FA5}">
                      <a16:colId xmlns:a16="http://schemas.microsoft.com/office/drawing/2014/main" val="668839957"/>
                    </a:ext>
                  </a:extLst>
                </a:gridCol>
                <a:gridCol w="701106">
                  <a:extLst>
                    <a:ext uri="{9D8B030D-6E8A-4147-A177-3AD203B41FA5}">
                      <a16:colId xmlns:a16="http://schemas.microsoft.com/office/drawing/2014/main" val="3912830012"/>
                    </a:ext>
                  </a:extLst>
                </a:gridCol>
                <a:gridCol w="701106">
                  <a:extLst>
                    <a:ext uri="{9D8B030D-6E8A-4147-A177-3AD203B41FA5}">
                      <a16:colId xmlns:a16="http://schemas.microsoft.com/office/drawing/2014/main" val="1867322515"/>
                    </a:ext>
                  </a:extLst>
                </a:gridCol>
                <a:gridCol w="701106">
                  <a:extLst>
                    <a:ext uri="{9D8B030D-6E8A-4147-A177-3AD203B41FA5}">
                      <a16:colId xmlns:a16="http://schemas.microsoft.com/office/drawing/2014/main" val="331554324"/>
                    </a:ext>
                  </a:extLst>
                </a:gridCol>
                <a:gridCol w="701106">
                  <a:extLst>
                    <a:ext uri="{9D8B030D-6E8A-4147-A177-3AD203B41FA5}">
                      <a16:colId xmlns:a16="http://schemas.microsoft.com/office/drawing/2014/main" val="684769408"/>
                    </a:ext>
                  </a:extLst>
                </a:gridCol>
                <a:gridCol w="701106">
                  <a:extLst>
                    <a:ext uri="{9D8B030D-6E8A-4147-A177-3AD203B41FA5}">
                      <a16:colId xmlns:a16="http://schemas.microsoft.com/office/drawing/2014/main" val="1341683422"/>
                    </a:ext>
                  </a:extLst>
                </a:gridCol>
                <a:gridCol w="701106">
                  <a:extLst>
                    <a:ext uri="{9D8B030D-6E8A-4147-A177-3AD203B41FA5}">
                      <a16:colId xmlns:a16="http://schemas.microsoft.com/office/drawing/2014/main" val="2290689958"/>
                    </a:ext>
                  </a:extLst>
                </a:gridCol>
                <a:gridCol w="701106">
                  <a:extLst>
                    <a:ext uri="{9D8B030D-6E8A-4147-A177-3AD203B41FA5}">
                      <a16:colId xmlns:a16="http://schemas.microsoft.com/office/drawing/2014/main" val="1160197670"/>
                    </a:ext>
                  </a:extLst>
                </a:gridCol>
                <a:gridCol w="701106">
                  <a:extLst>
                    <a:ext uri="{9D8B030D-6E8A-4147-A177-3AD203B41FA5}">
                      <a16:colId xmlns:a16="http://schemas.microsoft.com/office/drawing/2014/main" val="446501707"/>
                    </a:ext>
                  </a:extLst>
                </a:gridCol>
                <a:gridCol w="775692">
                  <a:extLst>
                    <a:ext uri="{9D8B030D-6E8A-4147-A177-3AD203B41FA5}">
                      <a16:colId xmlns:a16="http://schemas.microsoft.com/office/drawing/2014/main" val="3186063528"/>
                    </a:ext>
                  </a:extLst>
                </a:gridCol>
                <a:gridCol w="775692">
                  <a:extLst>
                    <a:ext uri="{9D8B030D-6E8A-4147-A177-3AD203B41FA5}">
                      <a16:colId xmlns:a16="http://schemas.microsoft.com/office/drawing/2014/main" val="1657211847"/>
                    </a:ext>
                  </a:extLst>
                </a:gridCol>
              </a:tblGrid>
              <a:tr h="165476">
                <a:tc>
                  <a:txBody>
                    <a:bodyPr/>
                    <a:lstStyle/>
                    <a:p>
                      <a:pPr algn="l" rtl="0" fontAlgn="b"/>
                      <a:r>
                        <a:rPr lang="en-GB" sz="900" b="1" i="0" u="none" strike="noStrike">
                          <a:solidFill>
                            <a:srgbClr val="FFFFFF"/>
                          </a:solidFill>
                          <a:effectLst/>
                          <a:latin typeface="Arial" panose="020B0604020202020204" pitchFamily="34" charset="0"/>
                        </a:rPr>
                        <a:t>Effects on Ginners</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1</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2</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3</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4</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5</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6</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7</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8</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9</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b"/>
                      <a:r>
                        <a:rPr lang="en-GB" sz="900" b="1" i="0" u="none" strike="noStrike">
                          <a:solidFill>
                            <a:srgbClr val="FFFFFF"/>
                          </a:solidFill>
                          <a:effectLst/>
                          <a:latin typeface="Arial" panose="020B0604020202020204" pitchFamily="34" charset="0"/>
                        </a:rPr>
                        <a:t>Year 10</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98181715"/>
                  </a:ext>
                </a:extLst>
              </a:tr>
              <a:tr h="165476">
                <a:tc>
                  <a:txBody>
                    <a:bodyPr/>
                    <a:lstStyle/>
                    <a:p>
                      <a:pPr algn="l" rtl="0" fontAlgn="b"/>
                      <a:r>
                        <a:rPr lang="en-GB" sz="900" b="0" i="0" u="none" strike="noStrike">
                          <a:solidFill>
                            <a:srgbClr val="FFFFFF"/>
                          </a:solidFill>
                          <a:effectLst/>
                          <a:latin typeface="Arial" panose="020B0604020202020204" pitchFamily="34" charset="0"/>
                        </a:rPr>
                        <a:t>Seed Cotton Availability (Tn)</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83,462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87,437</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95,386</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103,334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111,283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111,283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111,283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111,283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111,283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111,283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139310138"/>
                  </a:ext>
                </a:extLst>
              </a:tr>
              <a:tr h="165476">
                <a:tc>
                  <a:txBody>
                    <a:bodyPr/>
                    <a:lstStyle/>
                    <a:p>
                      <a:pPr algn="l" rtl="0" fontAlgn="b"/>
                      <a:r>
                        <a:rPr lang="en-GB" sz="900" b="0" i="0" u="none" strike="noStrike">
                          <a:solidFill>
                            <a:srgbClr val="FFFFFF"/>
                          </a:solidFill>
                          <a:effectLst/>
                          <a:latin typeface="Arial" panose="020B0604020202020204" pitchFamily="34" charset="0"/>
                        </a:rPr>
                        <a:t>Increase in the availability of Seed Cotton (Tn)</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3,974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3,974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7,949</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7,949</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7,949</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140803927"/>
                  </a:ext>
                </a:extLst>
              </a:tr>
              <a:tr h="298557">
                <a:tc>
                  <a:txBody>
                    <a:bodyPr/>
                    <a:lstStyle/>
                    <a:p>
                      <a:pPr algn="l" rtl="0" fontAlgn="b"/>
                      <a:r>
                        <a:rPr lang="en-GB" sz="900" b="0" i="0" u="none" strike="noStrike">
                          <a:solidFill>
                            <a:srgbClr val="FFFFFF"/>
                          </a:solidFill>
                          <a:effectLst/>
                          <a:latin typeface="Arial" panose="020B0604020202020204" pitchFamily="34" charset="0"/>
                        </a:rPr>
                        <a:t>Obtained Fiber fixing the current GOT (37%) rate (Tn)</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30,881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32,352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35,293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38,234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41,175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41,175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41,175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41,175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41,175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41,175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049334546"/>
                  </a:ext>
                </a:extLst>
              </a:tr>
              <a:tr h="298557">
                <a:tc>
                  <a:txBody>
                    <a:bodyPr/>
                    <a:lstStyle/>
                    <a:p>
                      <a:pPr algn="l" rtl="0" fontAlgn="b"/>
                      <a:r>
                        <a:rPr lang="en-GB" sz="900" b="0" i="0" u="none" strike="noStrike">
                          <a:solidFill>
                            <a:srgbClr val="FFFFFF"/>
                          </a:solidFill>
                          <a:effectLst/>
                          <a:latin typeface="Arial" panose="020B0604020202020204" pitchFamily="34" charset="0"/>
                        </a:rPr>
                        <a:t>Increase in Fiber Obtained (Tn) fixing the current average rate</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1,470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1,471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2,941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2,941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2,941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225296102"/>
                  </a:ext>
                </a:extLst>
              </a:tr>
              <a:tr h="165476">
                <a:tc>
                  <a:txBody>
                    <a:bodyPr/>
                    <a:lstStyle/>
                    <a:p>
                      <a:pPr algn="l" rtl="0" fontAlgn="b"/>
                      <a:r>
                        <a:rPr lang="en-GB" sz="900" b="0" i="0" u="none" strike="noStrike">
                          <a:solidFill>
                            <a:srgbClr val="FFFFFF"/>
                          </a:solidFill>
                          <a:effectLst/>
                          <a:latin typeface="Arial" panose="020B0604020202020204" pitchFamily="34" charset="0"/>
                        </a:rPr>
                        <a:t>Increase in Exports</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521392913"/>
                  </a:ext>
                </a:extLst>
              </a:tr>
              <a:tr h="298557">
                <a:tc>
                  <a:txBody>
                    <a:bodyPr/>
                    <a:lstStyle/>
                    <a:p>
                      <a:pPr algn="l" rtl="0" fontAlgn="b"/>
                      <a:r>
                        <a:rPr lang="en-GB" sz="900" b="0" i="0" u="none" strike="noStrike">
                          <a:solidFill>
                            <a:srgbClr val="FFFFFF"/>
                          </a:solidFill>
                          <a:effectLst/>
                          <a:latin typeface="Arial" panose="020B0604020202020204" pitchFamily="34" charset="0"/>
                        </a:rPr>
                        <a:t>Export obtained from the sales of Fiber with an average historical price (1.482SD/Tn)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45,765,772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47,945,095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52,303,740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56,662,385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61,021,030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61,021,030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61,021,030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61,021,030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61,021,030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61,021,030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513896445"/>
                  </a:ext>
                </a:extLst>
              </a:tr>
              <a:tr h="298557">
                <a:tc>
                  <a:txBody>
                    <a:bodyPr/>
                    <a:lstStyle/>
                    <a:p>
                      <a:pPr algn="l" rtl="0" fontAlgn="b"/>
                      <a:r>
                        <a:rPr lang="en-GB" sz="900" b="1" i="0" u="none" strike="noStrike">
                          <a:solidFill>
                            <a:srgbClr val="FFFFFF"/>
                          </a:solidFill>
                          <a:effectLst/>
                          <a:latin typeface="Arial" panose="020B0604020202020204" pitchFamily="34" charset="0"/>
                        </a:rPr>
                        <a:t>Increase in Exports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2,179,322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4,358,645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8,717,290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13,075,935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17,434,580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17,434,580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17,434,580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17,434,580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17,434,580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17,434,580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572514393"/>
                  </a:ext>
                </a:extLst>
              </a:tr>
              <a:tr h="298557">
                <a:tc>
                  <a:txBody>
                    <a:bodyPr/>
                    <a:lstStyle/>
                    <a:p>
                      <a:pPr algn="l" rtl="0" fontAlgn="b"/>
                      <a:r>
                        <a:rPr lang="en-GB" sz="900" b="1" i="0" u="none" strike="noStrike">
                          <a:solidFill>
                            <a:srgbClr val="FFFFFF"/>
                          </a:solidFill>
                          <a:effectLst/>
                          <a:latin typeface="Arial" panose="020B0604020202020204" pitchFamily="34" charset="0"/>
                        </a:rPr>
                        <a:t>Cumulative Increase in Exports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2,179,322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6,537,967</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15,255,257</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28,331,192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45,765,772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63,200,352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80,634,932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98,069,512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115,504,092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132,938,672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031029280"/>
                  </a:ext>
                </a:extLst>
              </a:tr>
              <a:tr h="298557">
                <a:tc>
                  <a:txBody>
                    <a:bodyPr/>
                    <a:lstStyle/>
                    <a:p>
                      <a:pPr algn="l" rtl="0" fontAlgn="b"/>
                      <a:r>
                        <a:rPr lang="en-GB" sz="900" b="0" i="0" u="none" strike="noStrike" dirty="0">
                          <a:solidFill>
                            <a:srgbClr val="FFFFFF"/>
                          </a:solidFill>
                          <a:effectLst/>
                          <a:latin typeface="Arial" panose="020B0604020202020204" pitchFamily="34" charset="0"/>
                        </a:rPr>
                        <a:t>Logistics Cost for Seed Delivery per Hectare (USD / HA)</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0,727</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1</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1</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1</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0</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0</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0</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0</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0</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r" rtl="0" fontAlgn="b"/>
                      <a:r>
                        <a:rPr lang="en-GB" sz="900" b="0" i="0" u="none" strike="noStrike">
                          <a:solidFill>
                            <a:srgbClr val="FFFFFF"/>
                          </a:solidFill>
                          <a:effectLst/>
                          <a:latin typeface="Arial" panose="020B0604020202020204" pitchFamily="34" charset="0"/>
                        </a:rPr>
                        <a:t>0</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556257938"/>
                  </a:ext>
                </a:extLst>
              </a:tr>
              <a:tr h="298557">
                <a:tc>
                  <a:txBody>
                    <a:bodyPr/>
                    <a:lstStyle/>
                    <a:p>
                      <a:pPr algn="l" rtl="0" fontAlgn="b"/>
                      <a:r>
                        <a:rPr lang="en-GB" sz="900" b="0" i="0" u="none" strike="noStrike">
                          <a:solidFill>
                            <a:srgbClr val="FFFFFF"/>
                          </a:solidFill>
                          <a:effectLst/>
                          <a:latin typeface="Arial" panose="020B0604020202020204" pitchFamily="34" charset="0"/>
                        </a:rPr>
                        <a:t>Expected Quantity of Seed Per Ha Expected (Kg / Ha)</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24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22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20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653605093"/>
                  </a:ext>
                </a:extLst>
              </a:tr>
              <a:tr h="298557">
                <a:tc>
                  <a:txBody>
                    <a:bodyPr/>
                    <a:lstStyle/>
                    <a:p>
                      <a:pPr algn="l" rtl="0" fontAlgn="b"/>
                      <a:r>
                        <a:rPr lang="en-GB" sz="900" b="0" i="0" u="none" strike="noStrike">
                          <a:solidFill>
                            <a:srgbClr val="FFFFFF"/>
                          </a:solidFill>
                          <a:effectLst/>
                          <a:latin typeface="Arial" panose="020B0604020202020204" pitchFamily="34" charset="0"/>
                        </a:rPr>
                        <a:t>Logistics costs for seed delivery Aggregate (USD) (Already with increased area)</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125,672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115,200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104,727</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94,255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78,545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78,545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78,545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78,545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78,545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0" i="0" u="none" strike="noStrike">
                          <a:solidFill>
                            <a:srgbClr val="FFFFFF"/>
                          </a:solidFill>
                          <a:effectLst/>
                          <a:latin typeface="Arial" panose="020B0604020202020204" pitchFamily="34" charset="0"/>
                        </a:rPr>
                        <a:t>78,545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455449459"/>
                  </a:ext>
                </a:extLst>
              </a:tr>
              <a:tr h="165476">
                <a:tc>
                  <a:txBody>
                    <a:bodyPr/>
                    <a:lstStyle/>
                    <a:p>
                      <a:pPr algn="l" rtl="0" fontAlgn="b"/>
                      <a:r>
                        <a:rPr lang="en-GB" sz="900" b="1" i="0" u="none" strike="noStrike">
                          <a:solidFill>
                            <a:srgbClr val="FFFFFF"/>
                          </a:solidFill>
                          <a:effectLst/>
                          <a:latin typeface="Arial" panose="020B0604020202020204" pitchFamily="34" charset="0"/>
                        </a:rPr>
                        <a:t>Total Reduction in Logistics Costs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-15,709</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-26,182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-36,655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1453226085"/>
                  </a:ext>
                </a:extLst>
              </a:tr>
              <a:tr h="298557">
                <a:tc>
                  <a:txBody>
                    <a:bodyPr/>
                    <a:lstStyle/>
                    <a:p>
                      <a:pPr algn="l" rtl="0" fontAlgn="b"/>
                      <a:r>
                        <a:rPr lang="en-GB" sz="900" b="1" i="0" u="none" strike="noStrike">
                          <a:solidFill>
                            <a:srgbClr val="FFFFFF"/>
                          </a:solidFill>
                          <a:effectLst/>
                          <a:latin typeface="Arial" panose="020B0604020202020204" pitchFamily="34" charset="0"/>
                        </a:rPr>
                        <a:t>Cumulative Reduction in Logistics Costs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-5,236</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-20,945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-47,127</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-83,782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-136,145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-188,509</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-240,873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-293,236</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-345,600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-397,964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624592793"/>
                  </a:ext>
                </a:extLst>
              </a:tr>
              <a:tr h="165476">
                <a:tc>
                  <a:txBody>
                    <a:bodyPr/>
                    <a:lstStyle/>
                    <a:p>
                      <a:pPr algn="l" rtl="0" fontAlgn="b"/>
                      <a:r>
                        <a:rPr lang="en-GB" sz="900" b="0" i="0" u="none" strike="noStrike">
                          <a:solidFill>
                            <a:srgbClr val="FFFFFF"/>
                          </a:solidFill>
                          <a:effectLst/>
                          <a:latin typeface="Arial" panose="020B0604020202020204" pitchFamily="34" charset="0"/>
                        </a:rPr>
                        <a:t>Logistics Cost for Seed Delivery  to FTS</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 </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0207702"/>
                  </a:ext>
                </a:extLst>
              </a:tr>
              <a:tr h="165476">
                <a:tc>
                  <a:txBody>
                    <a:bodyPr/>
                    <a:lstStyle/>
                    <a:p>
                      <a:pPr algn="l" rtl="0" fontAlgn="b"/>
                      <a:r>
                        <a:rPr lang="en-GB" sz="900" b="0" i="0" u="none" strike="noStrike">
                          <a:solidFill>
                            <a:srgbClr val="FFFFFF"/>
                          </a:solidFill>
                          <a:effectLst/>
                          <a:latin typeface="Arial" panose="020B0604020202020204" pitchFamily="34" charset="0"/>
                        </a:rPr>
                        <a:t>Input Seed (TN)</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4,923</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4,652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4,614</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4,559</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4,615</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2777901015"/>
                  </a:ext>
                </a:extLst>
              </a:tr>
              <a:tr h="165476">
                <a:tc>
                  <a:txBody>
                    <a:bodyPr/>
                    <a:lstStyle/>
                    <a:p>
                      <a:pPr algn="l" rtl="0" fontAlgn="b"/>
                      <a:r>
                        <a:rPr lang="en-GB" sz="900" b="0" i="0" u="none" strike="noStrike">
                          <a:solidFill>
                            <a:srgbClr val="FFFFFF"/>
                          </a:solidFill>
                          <a:effectLst/>
                          <a:latin typeface="Arial" panose="020B0604020202020204" pitchFamily="34" charset="0"/>
                        </a:rPr>
                        <a:t>Cost to Deliver Linted Seed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338,461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319,846</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317,181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313,449</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317,308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317,308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317,308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317,308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317,308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317,308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3119020957"/>
                  </a:ext>
                </a:extLst>
              </a:tr>
              <a:tr h="165476">
                <a:tc>
                  <a:txBody>
                    <a:bodyPr/>
                    <a:lstStyle/>
                    <a:p>
                      <a:pPr algn="l" rtl="0" fontAlgn="b"/>
                      <a:r>
                        <a:rPr lang="en-GB" sz="900" b="0" i="0" u="none" strike="noStrike">
                          <a:solidFill>
                            <a:srgbClr val="FFFFFF"/>
                          </a:solidFill>
                          <a:effectLst/>
                          <a:latin typeface="Arial" panose="020B0604020202020204" pitchFamily="34" charset="0"/>
                        </a:rPr>
                        <a:t>Cost to Collect Delinted Seed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220,000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207,900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206,168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203,742</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206,250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206,250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206,250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206,250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206,250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206,250</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extLst>
                  <a:ext uri="{0D108BD9-81ED-4DB2-BD59-A6C34878D82A}">
                    <a16:rowId xmlns:a16="http://schemas.microsoft.com/office/drawing/2014/main" val="4275316860"/>
                  </a:ext>
                </a:extLst>
              </a:tr>
              <a:tr h="298557">
                <a:tc>
                  <a:txBody>
                    <a:bodyPr/>
                    <a:lstStyle/>
                    <a:p>
                      <a:pPr algn="l" rtl="0" fontAlgn="b"/>
                      <a:r>
                        <a:rPr lang="en-GB" sz="900" b="1" i="0" u="none" strike="noStrike">
                          <a:solidFill>
                            <a:srgbClr val="FFFFFF"/>
                          </a:solidFill>
                          <a:effectLst/>
                          <a:latin typeface="Arial" panose="020B0604020202020204" pitchFamily="34" charset="0"/>
                        </a:rPr>
                        <a:t>Total Cost Increase with Logistic for Seed Delivery and Collect to/from FTS (USD)</a:t>
                      </a:r>
                    </a:p>
                  </a:txBody>
                  <a:tcPr marL="6485" marR="6485" marT="648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558,461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527,746</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523,348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517,191</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523,558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523,558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523,558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523,558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523,558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rtl="0" fontAlgn="ctr"/>
                      <a:r>
                        <a:rPr lang="en-GB" sz="900" b="1" i="0" u="none" strike="noStrike">
                          <a:solidFill>
                            <a:srgbClr val="FFFFFF"/>
                          </a:solidFill>
                          <a:effectLst/>
                          <a:latin typeface="Arial" panose="020B0604020202020204" pitchFamily="34" charset="0"/>
                        </a:rPr>
                        <a:t>523,558</a:t>
                      </a:r>
                    </a:p>
                  </a:txBody>
                  <a:tcPr marL="6485" marR="6485" marT="648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2586338191"/>
                  </a:ext>
                </a:extLst>
              </a:tr>
              <a:tr h="444388">
                <a:tc>
                  <a:txBody>
                    <a:bodyPr/>
                    <a:lstStyle/>
                    <a:p>
                      <a:pPr algn="l" rtl="0" fontAlgn="b"/>
                      <a:r>
                        <a:rPr lang="en-GB" sz="900" b="1" i="0" u="none" strike="noStrike">
                          <a:solidFill>
                            <a:srgbClr val="009999"/>
                          </a:solidFill>
                          <a:effectLst/>
                          <a:latin typeface="Arial" panose="020B0604020202020204" pitchFamily="34" charset="0"/>
                        </a:rPr>
                        <a:t>Final Result Impact on Ginners (Farmers support increased cost of improved seed) at historical price</a:t>
                      </a:r>
                    </a:p>
                  </a:txBody>
                  <a:tcPr marL="6485" marR="6485" marT="6485"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1,626,097</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3,846,608</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8,220,124</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12,595,398</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16,963,386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16,963,386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16,963,386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16,963,386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16,963,386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16,963,386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958296002"/>
                  </a:ext>
                </a:extLst>
              </a:tr>
              <a:tr h="444388">
                <a:tc>
                  <a:txBody>
                    <a:bodyPr/>
                    <a:lstStyle/>
                    <a:p>
                      <a:pPr algn="l" rtl="0" fontAlgn="b"/>
                      <a:r>
                        <a:rPr lang="en-GB" sz="900" b="1" i="0" u="none" strike="noStrike">
                          <a:solidFill>
                            <a:srgbClr val="009999"/>
                          </a:solidFill>
                          <a:effectLst/>
                          <a:latin typeface="Arial" panose="020B0604020202020204" pitchFamily="34" charset="0"/>
                        </a:rPr>
                        <a:t>Cumulative Final Result Impact on Ginners (Farmers support increased cost of improved seed) at historical price</a:t>
                      </a:r>
                    </a:p>
                  </a:txBody>
                  <a:tcPr marL="6485" marR="6485" marT="6485"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1,626,097</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5,472,705</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13,692,829</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26,288,227</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43,251,613</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60,214,999</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77,178,385</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94,141,771</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111,105,157</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128,068,543</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780421149"/>
                  </a:ext>
                </a:extLst>
              </a:tr>
              <a:tr h="165476">
                <a:tc>
                  <a:txBody>
                    <a:bodyPr/>
                    <a:lstStyle/>
                    <a:p>
                      <a:pPr algn="l" rtl="0" fontAlgn="b"/>
                      <a:r>
                        <a:rPr lang="en-GB" sz="900" b="1" i="0" u="none" strike="noStrike">
                          <a:solidFill>
                            <a:srgbClr val="009999"/>
                          </a:solidFill>
                          <a:effectLst/>
                          <a:latin typeface="Arial" panose="020B0604020202020204" pitchFamily="34" charset="0"/>
                        </a:rPr>
                        <a:t>Increase in IAM Revenues</a:t>
                      </a:r>
                    </a:p>
                  </a:txBody>
                  <a:tcPr marL="6485" marR="6485" marT="6485"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76,276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152,553</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305,105</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457,658</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610,210</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610,210</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610,210</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610,210</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610,210</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610,210</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2128834345"/>
                  </a:ext>
                </a:extLst>
              </a:tr>
              <a:tr h="298557">
                <a:tc>
                  <a:txBody>
                    <a:bodyPr/>
                    <a:lstStyle/>
                    <a:p>
                      <a:pPr algn="l" rtl="0" fontAlgn="b"/>
                      <a:r>
                        <a:rPr lang="en-GB" sz="900" b="1" i="0" u="none" strike="noStrike">
                          <a:solidFill>
                            <a:srgbClr val="009999"/>
                          </a:solidFill>
                          <a:effectLst/>
                          <a:latin typeface="Arial" panose="020B0604020202020204" pitchFamily="34" charset="0"/>
                        </a:rPr>
                        <a:t>Comulative Impact on IAM Revenues</a:t>
                      </a:r>
                    </a:p>
                  </a:txBody>
                  <a:tcPr marL="6485" marR="6485" marT="6485" marB="0" anchor="b">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76,276</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228,829</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533,934</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991,592</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1,601,802</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2,212,012</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2,822,223</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3,432,433</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a:solidFill>
                            <a:srgbClr val="009999"/>
                          </a:solidFill>
                          <a:effectLst/>
                          <a:latin typeface="Arial" panose="020B0604020202020204" pitchFamily="34" charset="0"/>
                        </a:rPr>
                        <a:t>4,042,643</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tc>
                  <a:txBody>
                    <a:bodyPr/>
                    <a:lstStyle/>
                    <a:p>
                      <a:pPr algn="ctr" rtl="0" fontAlgn="ctr"/>
                      <a:r>
                        <a:rPr lang="en-GB" sz="900" b="1" i="0" u="none" strike="noStrike" dirty="0">
                          <a:solidFill>
                            <a:srgbClr val="009999"/>
                          </a:solidFill>
                          <a:effectLst/>
                          <a:latin typeface="Arial" panose="020B0604020202020204" pitchFamily="34" charset="0"/>
                        </a:rPr>
                        <a:t>4,652,854</a:t>
                      </a:r>
                    </a:p>
                  </a:txBody>
                  <a:tcPr marL="6485" marR="6485" marT="648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028499643"/>
                  </a:ext>
                </a:extLst>
              </a:tr>
            </a:tbl>
          </a:graphicData>
        </a:graphic>
      </p:graphicFrame>
      <p:sp>
        <p:nvSpPr>
          <p:cNvPr id="3" name="Marcador de Posição do Número do Diapositivo 2">
            <a:extLst>
              <a:ext uri="{FF2B5EF4-FFF2-40B4-BE49-F238E27FC236}">
                <a16:creationId xmlns:a16="http://schemas.microsoft.com/office/drawing/2014/main" id="{8C60E4B8-325A-4A65-A09F-9F9DA41C9728}"/>
              </a:ext>
            </a:extLst>
          </p:cNvPr>
          <p:cNvSpPr>
            <a:spLocks noGrp="1"/>
          </p:cNvSpPr>
          <p:nvPr>
            <p:ph type="sldNum" sz="quarter" idx="12"/>
          </p:nvPr>
        </p:nvSpPr>
        <p:spPr/>
        <p:txBody>
          <a:bodyPr/>
          <a:lstStyle/>
          <a:p>
            <a:fld id="{C1D7F914-E4F7-455C-A1CC-52701B4165D2}" type="slidenum">
              <a:rPr lang="en-GB" smtClean="0"/>
              <a:t>56</a:t>
            </a:fld>
            <a:endParaRPr lang="en-GB"/>
          </a:p>
        </p:txBody>
      </p:sp>
    </p:spTree>
    <p:extLst>
      <p:ext uri="{BB962C8B-B14F-4D97-AF65-F5344CB8AC3E}">
        <p14:creationId xmlns:p14="http://schemas.microsoft.com/office/powerpoint/2010/main" val="36097909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18. Decision</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fontScale="85000" lnSpcReduction="10000"/>
          </a:bodyPr>
          <a:lstStyle/>
          <a:p>
            <a:pPr marL="0" indent="0" algn="just">
              <a:lnSpc>
                <a:spcPct val="150000"/>
              </a:lnSpc>
              <a:spcBef>
                <a:spcPts val="600"/>
              </a:spcBef>
              <a:spcAft>
                <a:spcPts val="600"/>
              </a:spcAft>
              <a:buNone/>
            </a:pPr>
            <a:r>
              <a:rPr lang="en-GB" sz="1400" dirty="0">
                <a:solidFill>
                  <a:srgbClr val="569DA4"/>
                </a:solidFill>
                <a:latin typeface="Arial" panose="020B0604020202020204" pitchFamily="34" charset="0"/>
                <a:cs typeface="Arial" panose="020B0604020202020204" pitchFamily="34" charset="0"/>
              </a:rPr>
              <a:t>Phase 1 - Inception Phase</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Each of the ginners will purchase individual equipment, at it´s own seed capacity need, with co-funding raised by AAM and Technical assistance and training provided to all ginners staff, who will run the small seed plant and field team.</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A data collection system will be installed and M&amp;E reports will be developed to learn from the challenges and the real impact in the SHF´s yields, etc.</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This will run for 2 years, and then start the 2nd phase, with an update/review of the full plant for the sector.</a:t>
            </a:r>
          </a:p>
          <a:p>
            <a:pPr marL="0" indent="0" algn="just">
              <a:lnSpc>
                <a:spcPct val="150000"/>
              </a:lnSpc>
              <a:spcBef>
                <a:spcPts val="600"/>
              </a:spcBef>
              <a:spcAft>
                <a:spcPts val="600"/>
              </a:spcAft>
              <a:buNone/>
            </a:pPr>
            <a:r>
              <a:rPr lang="en-GB" sz="1400" dirty="0">
                <a:solidFill>
                  <a:srgbClr val="569DA4"/>
                </a:solidFill>
                <a:latin typeface="Arial" panose="020B0604020202020204" pitchFamily="34" charset="0"/>
                <a:cs typeface="Arial" panose="020B0604020202020204" pitchFamily="34" charset="0"/>
              </a:rPr>
              <a:t>Phase 2 - Full plant for the sector</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With the learnings from the 2 years inception phase and visits during third year to seed </a:t>
            </a:r>
            <a:r>
              <a:rPr lang="en-GB" sz="1400" dirty="0" err="1">
                <a:latin typeface="Arial" panose="020B0604020202020204" pitchFamily="34" charset="0"/>
                <a:cs typeface="Arial" panose="020B0604020202020204" pitchFamily="34" charset="0"/>
              </a:rPr>
              <a:t>delinting</a:t>
            </a:r>
            <a:r>
              <a:rPr lang="en-GB" sz="1400" dirty="0">
                <a:latin typeface="Arial" panose="020B0604020202020204" pitchFamily="34" charset="0"/>
                <a:cs typeface="Arial" panose="020B0604020202020204" pitchFamily="34" charset="0"/>
              </a:rPr>
              <a:t> plants from the two selected offers, update/review the procurement process, decide and start implementation.</a:t>
            </a:r>
          </a:p>
          <a:p>
            <a:pPr marL="0" indent="0" algn="just">
              <a:lnSpc>
                <a:spcPct val="150000"/>
              </a:lnSpc>
              <a:spcBef>
                <a:spcPts val="600"/>
              </a:spcBef>
              <a:spcAft>
                <a:spcPts val="600"/>
              </a:spcAft>
              <a:buNone/>
            </a:pPr>
            <a:r>
              <a:rPr lang="en-GB" sz="1400" dirty="0">
                <a:solidFill>
                  <a:srgbClr val="569DA4"/>
                </a:solidFill>
                <a:latin typeface="Arial" panose="020B0604020202020204" pitchFamily="34" charset="0"/>
                <a:cs typeface="Arial" panose="020B0604020202020204" pitchFamily="34" charset="0"/>
              </a:rPr>
              <a:t>Decision Advantages</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Less Investment with the inception phase. Each ginner will invest 160.000 USD per 200Kg/H unit instead of 1.2M USD ( most economical option from SWAN) or 3.2M USD (most economical option from EMKAT);</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There is no reliable information about the impact in terms of the increase in yields in general, and the inception phase will allow to have reliable information about it;</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It allows learning time for the ginners contributing to reduce mistakes in phase 2 after a higher investment;</a:t>
            </a:r>
          </a:p>
          <a:p>
            <a:pPr algn="just">
              <a:lnSpc>
                <a:spcPct val="150000"/>
              </a:lnSpc>
              <a:spcBef>
                <a:spcPts val="600"/>
              </a:spcBef>
              <a:spcAft>
                <a:spcPts val="600"/>
              </a:spcAft>
              <a:buClr>
                <a:srgbClr val="569DA4"/>
              </a:buClr>
            </a:pPr>
            <a:r>
              <a:rPr lang="en-GB" sz="1400" dirty="0">
                <a:latin typeface="Arial" panose="020B0604020202020204" pitchFamily="34" charset="0"/>
                <a:cs typeface="Arial" panose="020B0604020202020204" pitchFamily="34" charset="0"/>
              </a:rPr>
              <a:t>Following the Liebig law of the minimum, will be more efficient to invest less in the seed technology in the inception phase and also invest in Technical Assistance regarding </a:t>
            </a:r>
            <a:r>
              <a:rPr lang="en-GB" sz="1400" dirty="0" err="1">
                <a:latin typeface="Arial" panose="020B0604020202020204" pitchFamily="34" charset="0"/>
                <a:cs typeface="Arial" panose="020B0604020202020204" pitchFamily="34" charset="0"/>
              </a:rPr>
              <a:t>delinted</a:t>
            </a:r>
            <a:r>
              <a:rPr lang="en-GB" sz="1400" dirty="0">
                <a:latin typeface="Arial" panose="020B0604020202020204" pitchFamily="34" charset="0"/>
                <a:cs typeface="Arial" panose="020B0604020202020204" pitchFamily="34" charset="0"/>
              </a:rPr>
              <a:t> seed benefits research and small holder farmers motivation. In this model, the investment in the phase 2 will be more efficient and less risky.</a:t>
            </a:r>
          </a:p>
          <a:p>
            <a:pPr marL="0" indent="0">
              <a:lnSpc>
                <a:spcPct val="150000"/>
              </a:lnSpc>
              <a:spcBef>
                <a:spcPts val="1200"/>
              </a:spcBef>
              <a:spcAft>
                <a:spcPts val="12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07C17FE7-6ABF-4F96-AF79-1192D800D93F}"/>
              </a:ext>
            </a:extLst>
          </p:cNvPr>
          <p:cNvSpPr>
            <a:spLocks noGrp="1"/>
          </p:cNvSpPr>
          <p:nvPr>
            <p:ph type="sldNum" sz="quarter" idx="12"/>
          </p:nvPr>
        </p:nvSpPr>
        <p:spPr/>
        <p:txBody>
          <a:bodyPr/>
          <a:lstStyle/>
          <a:p>
            <a:fld id="{C1D7F914-E4F7-455C-A1CC-52701B4165D2}" type="slidenum">
              <a:rPr lang="en-GB" smtClean="0"/>
              <a:t>57</a:t>
            </a:fld>
            <a:endParaRPr lang="en-GB"/>
          </a:p>
        </p:txBody>
      </p:sp>
    </p:spTree>
    <p:extLst>
      <p:ext uri="{BB962C8B-B14F-4D97-AF65-F5344CB8AC3E}">
        <p14:creationId xmlns:p14="http://schemas.microsoft.com/office/powerpoint/2010/main" val="18051815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19. Implementation plan &amp; Schedule</a:t>
            </a:r>
            <a:br>
              <a:rPr lang="en-GB" sz="1800" b="1" dirty="0">
                <a:solidFill>
                  <a:srgbClr val="569DA4"/>
                </a:solidFill>
                <a:latin typeface="Arial" panose="020B0604020202020204" pitchFamily="34" charset="0"/>
                <a:cs typeface="Arial" panose="020B0604020202020204" pitchFamily="34" charset="0"/>
              </a:rPr>
            </a:br>
            <a:endParaRPr lang="en-GB" sz="1300" dirty="0">
              <a:solidFill>
                <a:srgbClr val="569DA4"/>
              </a:solidFill>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FEB7EF06-2732-4801-ADC4-9EAD2CDE414B}"/>
              </a:ext>
            </a:extLst>
          </p:cNvPr>
          <p:cNvSpPr>
            <a:spLocks noGrp="1"/>
          </p:cNvSpPr>
          <p:nvPr>
            <p:ph type="sldNum" sz="quarter" idx="12"/>
          </p:nvPr>
        </p:nvSpPr>
        <p:spPr/>
        <p:txBody>
          <a:bodyPr/>
          <a:lstStyle/>
          <a:p>
            <a:fld id="{C1D7F914-E4F7-455C-A1CC-52701B4165D2}" type="slidenum">
              <a:rPr lang="en-GB" smtClean="0"/>
              <a:t>58</a:t>
            </a:fld>
            <a:endParaRPr lang="en-GB"/>
          </a:p>
        </p:txBody>
      </p:sp>
      <p:graphicFrame>
        <p:nvGraphicFramePr>
          <p:cNvPr id="6" name="Espaço Reservado para Conteúdo 5"/>
          <p:cNvGraphicFramePr>
            <a:graphicFrameLocks noGrp="1"/>
          </p:cNvGraphicFramePr>
          <p:nvPr>
            <p:ph idx="1"/>
            <p:extLst>
              <p:ext uri="{D42A27DB-BD31-4B8C-83A1-F6EECF244321}">
                <p14:modId xmlns:p14="http://schemas.microsoft.com/office/powerpoint/2010/main" val="821748625"/>
              </p:ext>
            </p:extLst>
          </p:nvPr>
        </p:nvGraphicFramePr>
        <p:xfrm>
          <a:off x="496392" y="714099"/>
          <a:ext cx="10857412" cy="5854534"/>
        </p:xfrm>
        <a:graphic>
          <a:graphicData uri="http://schemas.openxmlformats.org/drawingml/2006/table">
            <a:tbl>
              <a:tblPr/>
              <a:tblGrid>
                <a:gridCol w="726449">
                  <a:extLst>
                    <a:ext uri="{9D8B030D-6E8A-4147-A177-3AD203B41FA5}">
                      <a16:colId xmlns:a16="http://schemas.microsoft.com/office/drawing/2014/main" val="2141198852"/>
                    </a:ext>
                  </a:extLst>
                </a:gridCol>
                <a:gridCol w="5115423">
                  <a:extLst>
                    <a:ext uri="{9D8B030D-6E8A-4147-A177-3AD203B41FA5}">
                      <a16:colId xmlns:a16="http://schemas.microsoft.com/office/drawing/2014/main" val="3595564508"/>
                    </a:ext>
                  </a:extLst>
                </a:gridCol>
                <a:gridCol w="127129">
                  <a:extLst>
                    <a:ext uri="{9D8B030D-6E8A-4147-A177-3AD203B41FA5}">
                      <a16:colId xmlns:a16="http://schemas.microsoft.com/office/drawing/2014/main" val="4144158584"/>
                    </a:ext>
                  </a:extLst>
                </a:gridCol>
                <a:gridCol w="127129">
                  <a:extLst>
                    <a:ext uri="{9D8B030D-6E8A-4147-A177-3AD203B41FA5}">
                      <a16:colId xmlns:a16="http://schemas.microsoft.com/office/drawing/2014/main" val="1380771589"/>
                    </a:ext>
                  </a:extLst>
                </a:gridCol>
                <a:gridCol w="127129">
                  <a:extLst>
                    <a:ext uri="{9D8B030D-6E8A-4147-A177-3AD203B41FA5}">
                      <a16:colId xmlns:a16="http://schemas.microsoft.com/office/drawing/2014/main" val="4015944049"/>
                    </a:ext>
                  </a:extLst>
                </a:gridCol>
                <a:gridCol w="127129">
                  <a:extLst>
                    <a:ext uri="{9D8B030D-6E8A-4147-A177-3AD203B41FA5}">
                      <a16:colId xmlns:a16="http://schemas.microsoft.com/office/drawing/2014/main" val="2391485675"/>
                    </a:ext>
                  </a:extLst>
                </a:gridCol>
                <a:gridCol w="127129">
                  <a:extLst>
                    <a:ext uri="{9D8B030D-6E8A-4147-A177-3AD203B41FA5}">
                      <a16:colId xmlns:a16="http://schemas.microsoft.com/office/drawing/2014/main" val="2006401804"/>
                    </a:ext>
                  </a:extLst>
                </a:gridCol>
                <a:gridCol w="127129">
                  <a:extLst>
                    <a:ext uri="{9D8B030D-6E8A-4147-A177-3AD203B41FA5}">
                      <a16:colId xmlns:a16="http://schemas.microsoft.com/office/drawing/2014/main" val="259744500"/>
                    </a:ext>
                  </a:extLst>
                </a:gridCol>
                <a:gridCol w="127129">
                  <a:extLst>
                    <a:ext uri="{9D8B030D-6E8A-4147-A177-3AD203B41FA5}">
                      <a16:colId xmlns:a16="http://schemas.microsoft.com/office/drawing/2014/main" val="1703721667"/>
                    </a:ext>
                  </a:extLst>
                </a:gridCol>
                <a:gridCol w="127129">
                  <a:extLst>
                    <a:ext uri="{9D8B030D-6E8A-4147-A177-3AD203B41FA5}">
                      <a16:colId xmlns:a16="http://schemas.microsoft.com/office/drawing/2014/main" val="439468492"/>
                    </a:ext>
                  </a:extLst>
                </a:gridCol>
                <a:gridCol w="127129">
                  <a:extLst>
                    <a:ext uri="{9D8B030D-6E8A-4147-A177-3AD203B41FA5}">
                      <a16:colId xmlns:a16="http://schemas.microsoft.com/office/drawing/2014/main" val="2529697966"/>
                    </a:ext>
                  </a:extLst>
                </a:gridCol>
                <a:gridCol w="199774">
                  <a:extLst>
                    <a:ext uri="{9D8B030D-6E8A-4147-A177-3AD203B41FA5}">
                      <a16:colId xmlns:a16="http://schemas.microsoft.com/office/drawing/2014/main" val="149596689"/>
                    </a:ext>
                  </a:extLst>
                </a:gridCol>
                <a:gridCol w="199774">
                  <a:extLst>
                    <a:ext uri="{9D8B030D-6E8A-4147-A177-3AD203B41FA5}">
                      <a16:colId xmlns:a16="http://schemas.microsoft.com/office/drawing/2014/main" val="3194472679"/>
                    </a:ext>
                  </a:extLst>
                </a:gridCol>
                <a:gridCol w="199774">
                  <a:extLst>
                    <a:ext uri="{9D8B030D-6E8A-4147-A177-3AD203B41FA5}">
                      <a16:colId xmlns:a16="http://schemas.microsoft.com/office/drawing/2014/main" val="2234128346"/>
                    </a:ext>
                  </a:extLst>
                </a:gridCol>
                <a:gridCol w="529704">
                  <a:extLst>
                    <a:ext uri="{9D8B030D-6E8A-4147-A177-3AD203B41FA5}">
                      <a16:colId xmlns:a16="http://schemas.microsoft.com/office/drawing/2014/main" val="2907763104"/>
                    </a:ext>
                  </a:extLst>
                </a:gridCol>
                <a:gridCol w="127129">
                  <a:extLst>
                    <a:ext uri="{9D8B030D-6E8A-4147-A177-3AD203B41FA5}">
                      <a16:colId xmlns:a16="http://schemas.microsoft.com/office/drawing/2014/main" val="3838188263"/>
                    </a:ext>
                  </a:extLst>
                </a:gridCol>
                <a:gridCol w="127129">
                  <a:extLst>
                    <a:ext uri="{9D8B030D-6E8A-4147-A177-3AD203B41FA5}">
                      <a16:colId xmlns:a16="http://schemas.microsoft.com/office/drawing/2014/main" val="2676066687"/>
                    </a:ext>
                  </a:extLst>
                </a:gridCol>
                <a:gridCol w="127129">
                  <a:extLst>
                    <a:ext uri="{9D8B030D-6E8A-4147-A177-3AD203B41FA5}">
                      <a16:colId xmlns:a16="http://schemas.microsoft.com/office/drawing/2014/main" val="2587730721"/>
                    </a:ext>
                  </a:extLst>
                </a:gridCol>
                <a:gridCol w="127129">
                  <a:extLst>
                    <a:ext uri="{9D8B030D-6E8A-4147-A177-3AD203B41FA5}">
                      <a16:colId xmlns:a16="http://schemas.microsoft.com/office/drawing/2014/main" val="1582266722"/>
                    </a:ext>
                  </a:extLst>
                </a:gridCol>
                <a:gridCol w="127129">
                  <a:extLst>
                    <a:ext uri="{9D8B030D-6E8A-4147-A177-3AD203B41FA5}">
                      <a16:colId xmlns:a16="http://schemas.microsoft.com/office/drawing/2014/main" val="2148715568"/>
                    </a:ext>
                  </a:extLst>
                </a:gridCol>
                <a:gridCol w="127129">
                  <a:extLst>
                    <a:ext uri="{9D8B030D-6E8A-4147-A177-3AD203B41FA5}">
                      <a16:colId xmlns:a16="http://schemas.microsoft.com/office/drawing/2014/main" val="2780502247"/>
                    </a:ext>
                  </a:extLst>
                </a:gridCol>
                <a:gridCol w="127129">
                  <a:extLst>
                    <a:ext uri="{9D8B030D-6E8A-4147-A177-3AD203B41FA5}">
                      <a16:colId xmlns:a16="http://schemas.microsoft.com/office/drawing/2014/main" val="1992860124"/>
                    </a:ext>
                  </a:extLst>
                </a:gridCol>
                <a:gridCol w="127129">
                  <a:extLst>
                    <a:ext uri="{9D8B030D-6E8A-4147-A177-3AD203B41FA5}">
                      <a16:colId xmlns:a16="http://schemas.microsoft.com/office/drawing/2014/main" val="4142800583"/>
                    </a:ext>
                  </a:extLst>
                </a:gridCol>
                <a:gridCol w="127129">
                  <a:extLst>
                    <a:ext uri="{9D8B030D-6E8A-4147-A177-3AD203B41FA5}">
                      <a16:colId xmlns:a16="http://schemas.microsoft.com/office/drawing/2014/main" val="1524210282"/>
                    </a:ext>
                  </a:extLst>
                </a:gridCol>
                <a:gridCol w="199774">
                  <a:extLst>
                    <a:ext uri="{9D8B030D-6E8A-4147-A177-3AD203B41FA5}">
                      <a16:colId xmlns:a16="http://schemas.microsoft.com/office/drawing/2014/main" val="834552830"/>
                    </a:ext>
                  </a:extLst>
                </a:gridCol>
                <a:gridCol w="199774">
                  <a:extLst>
                    <a:ext uri="{9D8B030D-6E8A-4147-A177-3AD203B41FA5}">
                      <a16:colId xmlns:a16="http://schemas.microsoft.com/office/drawing/2014/main" val="1963875191"/>
                    </a:ext>
                  </a:extLst>
                </a:gridCol>
                <a:gridCol w="199774">
                  <a:extLst>
                    <a:ext uri="{9D8B030D-6E8A-4147-A177-3AD203B41FA5}">
                      <a16:colId xmlns:a16="http://schemas.microsoft.com/office/drawing/2014/main" val="2739273566"/>
                    </a:ext>
                  </a:extLst>
                </a:gridCol>
                <a:gridCol w="199774">
                  <a:extLst>
                    <a:ext uri="{9D8B030D-6E8A-4147-A177-3AD203B41FA5}">
                      <a16:colId xmlns:a16="http://schemas.microsoft.com/office/drawing/2014/main" val="3327604874"/>
                    </a:ext>
                  </a:extLst>
                </a:gridCol>
                <a:gridCol w="199774">
                  <a:extLst>
                    <a:ext uri="{9D8B030D-6E8A-4147-A177-3AD203B41FA5}">
                      <a16:colId xmlns:a16="http://schemas.microsoft.com/office/drawing/2014/main" val="777119402"/>
                    </a:ext>
                  </a:extLst>
                </a:gridCol>
                <a:gridCol w="199774">
                  <a:extLst>
                    <a:ext uri="{9D8B030D-6E8A-4147-A177-3AD203B41FA5}">
                      <a16:colId xmlns:a16="http://schemas.microsoft.com/office/drawing/2014/main" val="1622705138"/>
                    </a:ext>
                  </a:extLst>
                </a:gridCol>
                <a:gridCol w="199774">
                  <a:extLst>
                    <a:ext uri="{9D8B030D-6E8A-4147-A177-3AD203B41FA5}">
                      <a16:colId xmlns:a16="http://schemas.microsoft.com/office/drawing/2014/main" val="1736543167"/>
                    </a:ext>
                  </a:extLst>
                </a:gridCol>
                <a:gridCol w="199774">
                  <a:extLst>
                    <a:ext uri="{9D8B030D-6E8A-4147-A177-3AD203B41FA5}">
                      <a16:colId xmlns:a16="http://schemas.microsoft.com/office/drawing/2014/main" val="1136994358"/>
                    </a:ext>
                  </a:extLst>
                </a:gridCol>
              </a:tblGrid>
              <a:tr h="161207">
                <a:tc rowSpan="3">
                  <a:txBody>
                    <a:bodyPr/>
                    <a:lstStyle/>
                    <a:p>
                      <a:pPr algn="ctr" fontAlgn="ctr"/>
                      <a:r>
                        <a:rPr lang="en-GB" sz="1100" b="1" i="0" u="none" strike="noStrike" dirty="0">
                          <a:solidFill>
                            <a:srgbClr val="FFFFFF"/>
                          </a:solidFill>
                          <a:effectLst/>
                          <a:latin typeface="Arial" panose="020B0604020202020204" pitchFamily="34" charset="0"/>
                          <a:cs typeface="Arial" panose="020B0604020202020204" pitchFamily="34" charset="0"/>
                        </a:rPr>
                        <a:t>Phase</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rowSpan="3">
                  <a:txBody>
                    <a:bodyPr/>
                    <a:lstStyle/>
                    <a:p>
                      <a:pPr algn="ctr" fontAlgn="ctr"/>
                      <a:r>
                        <a:rPr lang="en-GB" sz="1100" b="1" i="0" u="none" strike="noStrike" dirty="0">
                          <a:solidFill>
                            <a:srgbClr val="FFFFFF"/>
                          </a:solidFill>
                          <a:effectLst/>
                          <a:latin typeface="Arial" panose="020B0604020202020204" pitchFamily="34" charset="0"/>
                          <a:cs typeface="Arial" panose="020B0604020202020204" pitchFamily="34" charset="0"/>
                        </a:rPr>
                        <a:t>Tasks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gridSpan="12">
                  <a:txBody>
                    <a:bodyPr/>
                    <a:lstStyle/>
                    <a:p>
                      <a:pPr algn="ctr" fontAlgn="b"/>
                      <a:r>
                        <a:rPr lang="en-GB" sz="1100" b="1" i="0" u="none" strike="noStrike" dirty="0">
                          <a:solidFill>
                            <a:srgbClr val="FFFFFF"/>
                          </a:solidFill>
                          <a:effectLst/>
                          <a:latin typeface="Arial" panose="020B0604020202020204" pitchFamily="34" charset="0"/>
                          <a:cs typeface="Arial" panose="020B0604020202020204" pitchFamily="34" charset="0"/>
                        </a:rPr>
                        <a:t>Year 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2ACA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fontAlgn="b"/>
                      <a:r>
                        <a:rPr lang="en-GB" sz="1100" b="1" i="0" u="none" strike="noStrike" dirty="0">
                          <a:solidFill>
                            <a:srgbClr val="FFFFFF"/>
                          </a:solidFill>
                          <a:effectLst/>
                          <a:latin typeface="Arial" panose="020B0604020202020204" pitchFamily="34" charset="0"/>
                          <a:cs typeface="Arial" panose="020B0604020202020204" pitchFamily="34" charset="0"/>
                        </a:rPr>
                        <a:t>Year 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2ACAA"/>
                    </a:solidFill>
                  </a:tcPr>
                </a:tc>
                <a:tc gridSpan="17">
                  <a:txBody>
                    <a:bodyPr/>
                    <a:lstStyle/>
                    <a:p>
                      <a:pPr algn="ctr" fontAlgn="b"/>
                      <a:r>
                        <a:rPr lang="en-GB" sz="1100" b="1" i="0" u="none" strike="noStrike" dirty="0">
                          <a:solidFill>
                            <a:srgbClr val="FFFFFF"/>
                          </a:solidFill>
                          <a:effectLst/>
                          <a:latin typeface="Arial" panose="020B0604020202020204" pitchFamily="34" charset="0"/>
                          <a:cs typeface="Arial" panose="020B0604020202020204" pitchFamily="34" charset="0"/>
                        </a:rPr>
                        <a:t>Year 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2ACA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77184074"/>
                  </a:ext>
                </a:extLst>
              </a:tr>
              <a:tr h="161207">
                <a:tc vMerge="1">
                  <a:txBody>
                    <a:bodyPr/>
                    <a:lstStyle/>
                    <a:p>
                      <a:endParaRPr lang="en-GB"/>
                    </a:p>
                  </a:txBody>
                  <a:tcPr/>
                </a:tc>
                <a:tc vMerge="1">
                  <a:txBody>
                    <a:bodyPr/>
                    <a:lstStyle/>
                    <a:p>
                      <a:endParaRPr lang="en-GB"/>
                    </a:p>
                  </a:txBody>
                  <a:tcPr/>
                </a:tc>
                <a:tc gridSpan="12">
                  <a:txBody>
                    <a:bodyPr/>
                    <a:lstStyle/>
                    <a:p>
                      <a:pPr algn="ctr" fontAlgn="b"/>
                      <a:r>
                        <a:rPr lang="en-GB" sz="1100" b="1" i="0" u="none" strike="noStrike" dirty="0">
                          <a:solidFill>
                            <a:srgbClr val="FFFFFF"/>
                          </a:solidFill>
                          <a:effectLst/>
                          <a:latin typeface="Arial" panose="020B0604020202020204" pitchFamily="34" charset="0"/>
                          <a:cs typeface="Arial" panose="020B0604020202020204" pitchFamily="34" charset="0"/>
                        </a:rPr>
                        <a:t>Month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2ACA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fontAlgn="b"/>
                      <a:r>
                        <a:rPr lang="en-GB" sz="1100" b="1" i="0" u="none" strike="noStrike">
                          <a:solidFill>
                            <a:srgbClr val="FFFFFF"/>
                          </a:solidFill>
                          <a:effectLst/>
                          <a:latin typeface="Arial" panose="020B0604020202020204" pitchFamily="34" charset="0"/>
                          <a:cs typeface="Arial" panose="020B0604020202020204" pitchFamily="34" charset="0"/>
                        </a:rPr>
                        <a:t>Month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2ACAA"/>
                    </a:solidFill>
                  </a:tcPr>
                </a:tc>
                <a:tc gridSpan="17">
                  <a:txBody>
                    <a:bodyPr/>
                    <a:lstStyle/>
                    <a:p>
                      <a:pPr algn="ctr" fontAlgn="b"/>
                      <a:r>
                        <a:rPr lang="en-GB" sz="1100" b="1" i="0" u="none" strike="noStrike" dirty="0">
                          <a:solidFill>
                            <a:srgbClr val="FFFFFF"/>
                          </a:solidFill>
                          <a:effectLst/>
                          <a:latin typeface="Arial" panose="020B0604020202020204" pitchFamily="34" charset="0"/>
                          <a:cs typeface="Arial" panose="020B0604020202020204" pitchFamily="34" charset="0"/>
                        </a:rPr>
                        <a:t>Month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2ACA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46899062"/>
                  </a:ext>
                </a:extLst>
              </a:tr>
              <a:tr h="161207">
                <a:tc vMerge="1">
                  <a:txBody>
                    <a:bodyPr/>
                    <a:lstStyle/>
                    <a:p>
                      <a:endParaRPr lang="en-GB"/>
                    </a:p>
                  </a:txBody>
                  <a:tcPr/>
                </a:tc>
                <a:tc vMerge="1">
                  <a:txBody>
                    <a:bodyPr/>
                    <a:lstStyle/>
                    <a:p>
                      <a:endParaRPr lang="en-GB"/>
                    </a:p>
                  </a:txBody>
                  <a:tcPr/>
                </a:tc>
                <a:tc>
                  <a:txBody>
                    <a:bodyPr/>
                    <a:lstStyle/>
                    <a:p>
                      <a:pPr algn="r" fontAlgn="b"/>
                      <a:r>
                        <a:rPr lang="en-GB" sz="1100" b="1" i="0" u="none" strike="noStrike" dirty="0">
                          <a:solidFill>
                            <a:srgbClr val="FFFFFF"/>
                          </a:solidFill>
                          <a:effectLst/>
                          <a:latin typeface="Arial" panose="020B0604020202020204" pitchFamily="34" charset="0"/>
                          <a:cs typeface="Arial" panose="020B0604020202020204" pitchFamily="34" charset="0"/>
                        </a:rPr>
                        <a:t>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6</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8</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9</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1" i="0" u="none" strike="noStrike">
                          <a:solidFill>
                            <a:srgbClr val="FFFFFF"/>
                          </a:solidFill>
                          <a:effectLst/>
                          <a:latin typeface="Arial" panose="020B0604020202020204" pitchFamily="34" charset="0"/>
                          <a:cs typeface="Arial" panose="020B0604020202020204" pitchFamily="34" charset="0"/>
                        </a:rPr>
                        <a:t>1 to 12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6</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8</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9</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dirty="0">
                          <a:solidFill>
                            <a:srgbClr val="FFFFFF"/>
                          </a:solidFill>
                          <a:effectLst/>
                          <a:latin typeface="Arial" panose="020B0604020202020204" pitchFamily="34" charset="0"/>
                          <a:cs typeface="Arial" panose="020B0604020202020204" pitchFamily="34" charset="0"/>
                        </a:rPr>
                        <a:t>14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a:solidFill>
                            <a:srgbClr val="FFFFFF"/>
                          </a:solidFill>
                          <a:effectLst/>
                          <a:latin typeface="Arial" panose="020B0604020202020204" pitchFamily="34" charset="0"/>
                          <a:cs typeface="Arial" panose="020B0604020202020204" pitchFamily="34" charset="0"/>
                        </a:rPr>
                        <a:t>16</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r" fontAlgn="b"/>
                      <a:r>
                        <a:rPr lang="en-GB" sz="1100" b="1" i="0" u="none" strike="noStrike" dirty="0">
                          <a:solidFill>
                            <a:srgbClr val="FFFFFF"/>
                          </a:solidFill>
                          <a:effectLst/>
                          <a:latin typeface="Arial" panose="020B0604020202020204" pitchFamily="34" charset="0"/>
                          <a:cs typeface="Arial" panose="020B0604020202020204" pitchFamily="34" charset="0"/>
                        </a:rPr>
                        <a:t>17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extLst>
                  <a:ext uri="{0D108BD9-81ED-4DB2-BD59-A6C34878D82A}">
                    <a16:rowId xmlns:a16="http://schemas.microsoft.com/office/drawing/2014/main" val="3947812012"/>
                  </a:ext>
                </a:extLst>
              </a:tr>
              <a:tr h="322414">
                <a:tc rowSpan="9">
                  <a:txBody>
                    <a:bodyPr/>
                    <a:lstStyle/>
                    <a:p>
                      <a:pPr algn="ctr" fontAlgn="ctr"/>
                      <a:r>
                        <a:rPr lang="en-GB" sz="1100" b="0" i="0" u="none" strike="noStrike">
                          <a:solidFill>
                            <a:srgbClr val="52ACAA"/>
                          </a:solidFill>
                          <a:effectLst/>
                          <a:latin typeface="Arial" panose="020B0604020202020204" pitchFamily="34" charset="0"/>
                          <a:cs typeface="Arial" panose="020B0604020202020204" pitchFamily="34" charset="0"/>
                        </a:rPr>
                        <a:t>Inception Phase</a:t>
                      </a:r>
                    </a:p>
                  </a:txBody>
                  <a:tcPr marL="0" marR="0" marT="0" marB="0" anchor="ctr">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just" fontAlgn="b"/>
                      <a:r>
                        <a:rPr lang="en-GB" sz="1100" b="0" i="0" u="none" strike="noStrike" dirty="0">
                          <a:solidFill>
                            <a:srgbClr val="52ACAA"/>
                          </a:solidFill>
                          <a:effectLst/>
                          <a:latin typeface="Arial" panose="020B0604020202020204" pitchFamily="34" charset="0"/>
                          <a:cs typeface="Arial" panose="020B0604020202020204" pitchFamily="34" charset="0"/>
                        </a:rPr>
                        <a:t>Business Plan Presentation for Match Grant Fund Raising (National and International Sources including those already identified (GIZ, MADER)</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487061521"/>
                  </a:ext>
                </a:extLst>
              </a:tr>
              <a:tr h="322414">
                <a:tc vMerge="1">
                  <a:txBody>
                    <a:bodyPr/>
                    <a:lstStyle/>
                    <a:p>
                      <a:endParaRPr lang="en-GB"/>
                    </a:p>
                  </a:txBody>
                  <a:tcPr/>
                </a:tc>
                <a:tc>
                  <a:txBody>
                    <a:bodyPr/>
                    <a:lstStyle/>
                    <a:p>
                      <a:pPr algn="just" fontAlgn="b"/>
                      <a:r>
                        <a:rPr lang="en-GB" sz="1100" b="0" i="0" u="none" strike="noStrike">
                          <a:solidFill>
                            <a:srgbClr val="52ACAA"/>
                          </a:solidFill>
                          <a:effectLst/>
                          <a:latin typeface="Arial" panose="020B0604020202020204" pitchFamily="34" charset="0"/>
                          <a:cs typeface="Arial" panose="020B0604020202020204" pitchFamily="34" charset="0"/>
                        </a:rPr>
                        <a:t>Workshops to present the project to all the subsector stakeholders and partners</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433694084"/>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Financing approval and transfer</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881079317"/>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Equipment Ordering and Deliver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604389142"/>
                  </a:ext>
                </a:extLst>
              </a:tr>
              <a:tr h="161207">
                <a:tc vMerge="1">
                  <a:txBody>
                    <a:bodyPr/>
                    <a:lstStyle/>
                    <a:p>
                      <a:endParaRPr lang="en-GB"/>
                    </a:p>
                  </a:txBody>
                  <a:tcPr/>
                </a:tc>
                <a:tc>
                  <a:txBody>
                    <a:bodyPr/>
                    <a:lstStyle/>
                    <a:p>
                      <a:pPr algn="just" fontAlgn="b"/>
                      <a:r>
                        <a:rPr lang="en-GB" sz="1100" b="0" i="0" u="none" strike="noStrike">
                          <a:solidFill>
                            <a:srgbClr val="52ACAA"/>
                          </a:solidFill>
                          <a:effectLst/>
                          <a:latin typeface="Arial" panose="020B0604020202020204" pitchFamily="34" charset="0"/>
                          <a:cs typeface="Arial" panose="020B0604020202020204" pitchFamily="34" charset="0"/>
                        </a:rPr>
                        <a:t>Equipment instalation and Commissioning</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704424666"/>
                  </a:ext>
                </a:extLst>
              </a:tr>
              <a:tr h="483621">
                <a:tc vMerge="1">
                  <a:txBody>
                    <a:bodyPr/>
                    <a:lstStyle/>
                    <a:p>
                      <a:endParaRPr lang="en-GB"/>
                    </a:p>
                  </a:txBody>
                  <a:tcPr/>
                </a:tc>
                <a:tc>
                  <a:txBody>
                    <a:bodyPr/>
                    <a:lstStyle/>
                    <a:p>
                      <a:pPr algn="just" fontAlgn="b"/>
                      <a:r>
                        <a:rPr lang="en-GB" sz="1100" b="0" i="0" u="none" strike="noStrike">
                          <a:solidFill>
                            <a:srgbClr val="52ACAA"/>
                          </a:solidFill>
                          <a:effectLst/>
                          <a:latin typeface="Arial" panose="020B0604020202020204" pitchFamily="34" charset="0"/>
                          <a:cs typeface="Arial" panose="020B0604020202020204" pitchFamily="34" charset="0"/>
                        </a:rPr>
                        <a:t>Develop TOT for International Technical Assistance for small delinting plants manager at the ginners and farm extensionists according to Farm Business Schools (GIZ method)</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783806363"/>
                  </a:ext>
                </a:extLst>
              </a:tr>
              <a:tr h="322414">
                <a:tc vMerge="1">
                  <a:txBody>
                    <a:bodyPr/>
                    <a:lstStyle/>
                    <a:p>
                      <a:endParaRPr lang="en-GB"/>
                    </a:p>
                  </a:txBody>
                  <a:tcPr/>
                </a:tc>
                <a:tc>
                  <a:txBody>
                    <a:bodyPr/>
                    <a:lstStyle/>
                    <a:p>
                      <a:pPr algn="just" fontAlgn="b"/>
                      <a:r>
                        <a:rPr lang="en-GB" sz="1100" b="0" i="0" u="none" strike="noStrike" dirty="0">
                          <a:solidFill>
                            <a:srgbClr val="52ACAA"/>
                          </a:solidFill>
                          <a:effectLst/>
                          <a:latin typeface="Arial" panose="020B0604020202020204" pitchFamily="34" charset="0"/>
                          <a:cs typeface="Arial" panose="020B0604020202020204" pitchFamily="34" charset="0"/>
                        </a:rPr>
                        <a:t>Each Ginner install pilot plots (season 2020/21) to start M&amp;E using </a:t>
                      </a:r>
                      <a:r>
                        <a:rPr lang="en-GB" sz="1100" b="0" i="0" u="none" strike="noStrike" dirty="0" err="1">
                          <a:solidFill>
                            <a:srgbClr val="52ACAA"/>
                          </a:solidFill>
                          <a:effectLst/>
                          <a:latin typeface="Arial" panose="020B0604020202020204" pitchFamily="34" charset="0"/>
                          <a:cs typeface="Arial" panose="020B0604020202020204" pitchFamily="34" charset="0"/>
                        </a:rPr>
                        <a:t>delinted</a:t>
                      </a:r>
                      <a:r>
                        <a:rPr lang="en-GB" sz="1100" b="0" i="0" u="none" strike="noStrike" dirty="0">
                          <a:solidFill>
                            <a:srgbClr val="52ACAA"/>
                          </a:solidFill>
                          <a:effectLst/>
                          <a:latin typeface="Arial" panose="020B0604020202020204" pitchFamily="34" charset="0"/>
                          <a:cs typeface="Arial" panose="020B0604020202020204" pitchFamily="34" charset="0"/>
                        </a:rPr>
                        <a:t> and treated seed (C1, C2) produced with current resources</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1082336507"/>
                  </a:ext>
                </a:extLst>
              </a:tr>
              <a:tr h="161207">
                <a:tc vMerge="1">
                  <a:txBody>
                    <a:bodyPr/>
                    <a:lstStyle/>
                    <a:p>
                      <a:endParaRPr lang="en-GB"/>
                    </a:p>
                  </a:txBody>
                  <a:tcPr/>
                </a:tc>
                <a:tc>
                  <a:txBody>
                    <a:bodyPr/>
                    <a:lstStyle/>
                    <a:p>
                      <a:pPr algn="just" fontAlgn="b"/>
                      <a:r>
                        <a:rPr lang="en-GB" sz="1100" b="0" i="0" u="none" strike="noStrike" dirty="0">
                          <a:solidFill>
                            <a:srgbClr val="52ACAA"/>
                          </a:solidFill>
                          <a:effectLst/>
                          <a:latin typeface="Arial" panose="020B0604020202020204" pitchFamily="34" charset="0"/>
                          <a:cs typeface="Arial" panose="020B0604020202020204" pitchFamily="34" charset="0"/>
                        </a:rPr>
                        <a:t>Run </a:t>
                      </a:r>
                      <a:r>
                        <a:rPr lang="en-GB" sz="1100" b="0" i="0" u="none" strike="noStrike" dirty="0" err="1">
                          <a:solidFill>
                            <a:srgbClr val="52ACAA"/>
                          </a:solidFill>
                          <a:effectLst/>
                          <a:latin typeface="Arial" panose="020B0604020202020204" pitchFamily="34" charset="0"/>
                          <a:cs typeface="Arial" panose="020B0604020202020204" pitchFamily="34" charset="0"/>
                        </a:rPr>
                        <a:t>delinting</a:t>
                      </a:r>
                      <a:r>
                        <a:rPr lang="en-GB" sz="1100" b="0" i="0" u="none" strike="noStrike" dirty="0">
                          <a:solidFill>
                            <a:srgbClr val="52ACAA"/>
                          </a:solidFill>
                          <a:effectLst/>
                          <a:latin typeface="Arial" panose="020B0604020202020204" pitchFamily="34" charset="0"/>
                          <a:cs typeface="Arial" panose="020B0604020202020204" pitchFamily="34" charset="0"/>
                        </a:rPr>
                        <a:t> plants with support of TA from AAM international expert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371472089"/>
                  </a:ext>
                </a:extLst>
              </a:tr>
              <a:tr h="322414">
                <a:tc vMerge="1">
                  <a:txBody>
                    <a:bodyPr/>
                    <a:lstStyle/>
                    <a:p>
                      <a:endParaRPr lang="en-GB"/>
                    </a:p>
                  </a:txBody>
                  <a:tcPr/>
                </a:tc>
                <a:tc>
                  <a:txBody>
                    <a:bodyPr/>
                    <a:lstStyle/>
                    <a:p>
                      <a:pPr algn="just" fontAlgn="b"/>
                      <a:r>
                        <a:rPr lang="en-GB" sz="1100" b="0" i="0" u="none" strike="noStrike">
                          <a:solidFill>
                            <a:srgbClr val="52ACAA"/>
                          </a:solidFill>
                          <a:effectLst/>
                          <a:latin typeface="Arial" panose="020B0604020202020204" pitchFamily="34" charset="0"/>
                          <a:cs typeface="Arial" panose="020B0604020202020204" pitchFamily="34" charset="0"/>
                        </a:rPr>
                        <a:t>Perform M&amp;E of all costs at Ginners and Cotton Growers level, and particularly the increase in the growers plots yields</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3731614079"/>
                  </a:ext>
                </a:extLst>
              </a:tr>
              <a:tr h="161207">
                <a:tc rowSpan="17">
                  <a:txBody>
                    <a:bodyPr/>
                    <a:lstStyle/>
                    <a:p>
                      <a:pPr algn="ctr" fontAlgn="ctr"/>
                      <a:r>
                        <a:rPr lang="en-GB" sz="1100" b="0" i="0" u="none" strike="noStrike">
                          <a:solidFill>
                            <a:srgbClr val="52ACAA"/>
                          </a:solidFill>
                          <a:effectLst/>
                          <a:latin typeface="Arial" panose="020B0604020202020204" pitchFamily="34" charset="0"/>
                          <a:cs typeface="Arial" panose="020B0604020202020204" pitchFamily="34" charset="0"/>
                        </a:rPr>
                        <a:t>Phase 2</a:t>
                      </a:r>
                    </a:p>
                  </a:txBody>
                  <a:tcPr marL="0" marR="0" marT="0" marB="0" anchor="ctr">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just" fontAlgn="b"/>
                      <a:r>
                        <a:rPr lang="en-GB" sz="1100" b="0" i="0" u="none" strike="noStrike">
                          <a:solidFill>
                            <a:srgbClr val="52ACAA"/>
                          </a:solidFill>
                          <a:effectLst/>
                          <a:latin typeface="Arial" panose="020B0604020202020204" pitchFamily="34" charset="0"/>
                          <a:cs typeface="Arial" panose="020B0604020202020204" pitchFamily="34" charset="0"/>
                        </a:rPr>
                        <a:t>Updates and Reviews in Orginal BP accordlingly with M&amp;E conclusions</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1770556298"/>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Cooperative Registry and legalization</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786862744"/>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Financing approval and transfer</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355105309"/>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Site legalization/Rental Contract Sign</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3383347788"/>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Turn-Key Equipment Ordering and Deliver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989744890"/>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Award of Bulding Construction (N.A if Bulding Rental)</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1570970528"/>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Bulding Construction (N.A if Bulding Rental)</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109591515"/>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Building Rental Contract Start (N.A if Bulding Construction)</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3281095060"/>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Award of Rental Bulding Rehabilitation Works (N.A if Bulding Construction)</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582861788"/>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Rental Bulding Rehabilitation Works (N.A if Bulding Construction)</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3390880266"/>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Turn-Key Equipment Assembling</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159004757"/>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Operational Legalization</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370438540"/>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Management Staff Recruitment</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3560047098"/>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Other Staff Recruitment</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3442223430"/>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Staff Training</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2347530195"/>
                  </a:ext>
                </a:extLst>
              </a:tr>
              <a:tr h="161207">
                <a:tc vMerge="1">
                  <a:txBody>
                    <a:bodyPr/>
                    <a:lstStyle/>
                    <a:p>
                      <a:endParaRPr lang="en-GB"/>
                    </a:p>
                  </a:txBody>
                  <a:tcPr/>
                </a:tc>
                <a:tc>
                  <a:txBody>
                    <a:bodyPr/>
                    <a:lstStyle/>
                    <a:p>
                      <a:pPr algn="l" fontAlgn="b"/>
                      <a:r>
                        <a:rPr lang="en-GB" sz="1100" b="0" i="0" u="none" strike="noStrike">
                          <a:solidFill>
                            <a:srgbClr val="52ACAA"/>
                          </a:solidFill>
                          <a:effectLst/>
                          <a:latin typeface="Arial" panose="020B0604020202020204" pitchFamily="34" charset="0"/>
                          <a:cs typeface="Arial" panose="020B0604020202020204" pitchFamily="34" charset="0"/>
                        </a:rPr>
                        <a:t>Plant Operational Tests</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extLst>
                  <a:ext uri="{0D108BD9-81ED-4DB2-BD59-A6C34878D82A}">
                    <a16:rowId xmlns:a16="http://schemas.microsoft.com/office/drawing/2014/main" val="1987275212"/>
                  </a:ext>
                </a:extLst>
              </a:tr>
              <a:tr h="161207">
                <a:tc vMerge="1">
                  <a:txBody>
                    <a:bodyPr/>
                    <a:lstStyle/>
                    <a:p>
                      <a:endParaRPr lang="en-GB"/>
                    </a:p>
                  </a:txBody>
                  <a:tcPr/>
                </a:tc>
                <a:tc>
                  <a:txBody>
                    <a:bodyPr/>
                    <a:lstStyle/>
                    <a:p>
                      <a:pPr algn="l" fontAlgn="b"/>
                      <a:r>
                        <a:rPr lang="en-GB" sz="1100" b="0" i="0" u="none" strike="noStrike" dirty="0">
                          <a:solidFill>
                            <a:srgbClr val="52ACAA"/>
                          </a:solidFill>
                          <a:effectLst/>
                          <a:latin typeface="Arial" panose="020B0604020202020204" pitchFamily="34" charset="0"/>
                          <a:cs typeface="Arial" panose="020B0604020202020204" pitchFamily="34" charset="0"/>
                        </a:rPr>
                        <a:t>Plant Official Opening</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tcPr>
                </a:tc>
                <a:tc>
                  <a:txBody>
                    <a:bodyPr/>
                    <a:lstStyle/>
                    <a:p>
                      <a:pPr algn="l" fontAlgn="b"/>
                      <a:r>
                        <a:rPr lang="en-GB" sz="11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b">
                    <a:lnL w="6350" cap="flat" cmpd="sng" algn="ctr">
                      <a:solidFill>
                        <a:srgbClr val="52ACAA"/>
                      </a:solidFill>
                      <a:prstDash val="solid"/>
                      <a:round/>
                      <a:headEnd type="none" w="med" len="med"/>
                      <a:tailEnd type="none" w="med" len="med"/>
                    </a:lnL>
                    <a:lnR w="6350" cap="flat" cmpd="sng" algn="ctr">
                      <a:solidFill>
                        <a:srgbClr val="52ACAA"/>
                      </a:solidFill>
                      <a:prstDash val="solid"/>
                      <a:round/>
                      <a:headEnd type="none" w="med" len="med"/>
                      <a:tailEnd type="none" w="med" len="med"/>
                    </a:lnR>
                    <a:lnT w="6350" cap="flat" cmpd="sng" algn="ctr">
                      <a:solidFill>
                        <a:srgbClr val="52ACAA"/>
                      </a:solidFill>
                      <a:prstDash val="solid"/>
                      <a:round/>
                      <a:headEnd type="none" w="med" len="med"/>
                      <a:tailEnd type="none" w="med" len="med"/>
                    </a:lnT>
                    <a:lnB w="6350" cap="flat" cmpd="sng" algn="ctr">
                      <a:solidFill>
                        <a:srgbClr val="52ACAA"/>
                      </a:solidFill>
                      <a:prstDash val="solid"/>
                      <a:round/>
                      <a:headEnd type="none" w="med" len="med"/>
                      <a:tailEnd type="none" w="med" len="med"/>
                    </a:lnB>
                    <a:solidFill>
                      <a:srgbClr val="52ACAA"/>
                    </a:solidFill>
                  </a:tcPr>
                </a:tc>
                <a:extLst>
                  <a:ext uri="{0D108BD9-81ED-4DB2-BD59-A6C34878D82A}">
                    <a16:rowId xmlns:a16="http://schemas.microsoft.com/office/drawing/2014/main" val="704149634"/>
                  </a:ext>
                </a:extLst>
              </a:tr>
            </a:tbl>
          </a:graphicData>
        </a:graphic>
      </p:graphicFrame>
    </p:spTree>
    <p:extLst>
      <p:ext uri="{BB962C8B-B14F-4D97-AF65-F5344CB8AC3E}">
        <p14:creationId xmlns:p14="http://schemas.microsoft.com/office/powerpoint/2010/main" val="30060895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20. Bibliography</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a:noFill/>
          <a:ln>
            <a:solidFill>
              <a:schemeClr val="bg1"/>
            </a:solidFill>
          </a:ln>
        </p:spPr>
        <p:txBody>
          <a:bodyPr>
            <a:normAutofit/>
          </a:bodyPr>
          <a:lstStyle/>
          <a:p>
            <a:pPr>
              <a:buClr>
                <a:srgbClr val="569DA4"/>
              </a:buClr>
            </a:pPr>
            <a:r>
              <a:rPr lang="en-GB" sz="1400" dirty="0" err="1">
                <a:latin typeface="Arial" panose="020B0604020202020204" pitchFamily="34" charset="0"/>
                <a:cs typeface="Arial" panose="020B0604020202020204" pitchFamily="34" charset="0"/>
              </a:rPr>
              <a:t>Maleia</a:t>
            </a:r>
            <a:r>
              <a:rPr lang="en-GB" sz="1400" dirty="0">
                <a:latin typeface="Arial" panose="020B0604020202020204" pitchFamily="34" charset="0"/>
                <a:cs typeface="Arial" panose="020B0604020202020204" pitchFamily="34" charset="0"/>
              </a:rPr>
              <a:t>, Manuel Pedro (2014) </a:t>
            </a:r>
            <a:r>
              <a:rPr lang="pt-BR" sz="1200" i="1" dirty="0">
                <a:latin typeface="Arial" panose="020B0604020202020204" pitchFamily="34" charset="0"/>
                <a:cs typeface="Arial" panose="020B0604020202020204" pitchFamily="34" charset="0"/>
              </a:rPr>
              <a:t>Avaliação da Adaptabilidade de Variedades de Algodão em Moçambique, </a:t>
            </a:r>
            <a:r>
              <a:rPr lang="pt-BR" sz="1200" dirty="0">
                <a:latin typeface="Arial" panose="020B0604020202020204" pitchFamily="34" charset="0"/>
                <a:cs typeface="Arial" panose="020B0604020202020204" pitchFamily="34" charset="0"/>
              </a:rPr>
              <a:t>CIMSAN, </a:t>
            </a:r>
            <a:r>
              <a:rPr lang="pt-BR" sz="1200" dirty="0" err="1">
                <a:latin typeface="Arial" panose="020B0604020202020204" pitchFamily="34" charset="0"/>
                <a:cs typeface="Arial" panose="020B0604020202020204" pitchFamily="34" charset="0"/>
              </a:rPr>
              <a:t>Namialo</a:t>
            </a:r>
            <a:endParaRPr lang="pt-BR" sz="1200" dirty="0">
              <a:latin typeface="Arial" panose="020B0604020202020204" pitchFamily="34" charset="0"/>
              <a:cs typeface="Arial" panose="020B0604020202020204" pitchFamily="34" charset="0"/>
            </a:endParaRPr>
          </a:p>
          <a:p>
            <a:pPr>
              <a:buClr>
                <a:srgbClr val="569DA4"/>
              </a:buClr>
            </a:pPr>
            <a:r>
              <a:rPr lang="pt-BR" sz="1400" dirty="0">
                <a:latin typeface="Arial" panose="020B0604020202020204" pitchFamily="34" charset="0"/>
                <a:cs typeface="Arial" panose="020B0604020202020204" pitchFamily="34" charset="0"/>
              </a:rPr>
              <a:t>P. Van der </a:t>
            </a:r>
            <a:r>
              <a:rPr lang="pt-BR" sz="1400" dirty="0" err="1">
                <a:latin typeface="Arial" panose="020B0604020202020204" pitchFamily="34" charset="0"/>
                <a:cs typeface="Arial" panose="020B0604020202020204" pitchFamily="34" charset="0"/>
              </a:rPr>
              <a:t>ven</a:t>
            </a:r>
            <a:r>
              <a:rPr lang="pt-BR" sz="1400" dirty="0">
                <a:latin typeface="Arial" panose="020B0604020202020204" pitchFamily="34" charset="0"/>
                <a:cs typeface="Arial" panose="020B0604020202020204" pitchFamily="34" charset="0"/>
              </a:rPr>
              <a:t> C. </a:t>
            </a:r>
            <a:r>
              <a:rPr lang="pt-BR" sz="1400" dirty="0" err="1">
                <a:latin typeface="Arial" panose="020B0604020202020204" pitchFamily="34" charset="0"/>
                <a:cs typeface="Arial" panose="020B0604020202020204" pitchFamily="34" charset="0"/>
              </a:rPr>
              <a:t>Viot</a:t>
            </a:r>
            <a:r>
              <a:rPr lang="pt-BR" sz="1400" dirty="0">
                <a:latin typeface="Arial" panose="020B0604020202020204" pitchFamily="34" charset="0"/>
                <a:cs typeface="Arial" panose="020B0604020202020204" pitchFamily="34" charset="0"/>
              </a:rPr>
              <a:t> </a:t>
            </a:r>
            <a:r>
              <a:rPr lang="pt-BR" sz="1400" dirty="0" err="1">
                <a:latin typeface="Arial" panose="020B0604020202020204" pitchFamily="34" charset="0"/>
                <a:cs typeface="Arial" panose="020B0604020202020204" pitchFamily="34" charset="0"/>
              </a:rPr>
              <a:t>and</a:t>
            </a:r>
            <a:r>
              <a:rPr lang="pt-BR" sz="1400" dirty="0">
                <a:latin typeface="Arial" panose="020B0604020202020204" pitchFamily="34" charset="0"/>
                <a:cs typeface="Arial" panose="020B0604020202020204" pitchFamily="34" charset="0"/>
              </a:rPr>
              <a:t> C. </a:t>
            </a:r>
            <a:r>
              <a:rPr lang="pt-BR" sz="1400" dirty="0" err="1">
                <a:latin typeface="Arial" panose="020B0604020202020204" pitchFamily="34" charset="0"/>
                <a:cs typeface="Arial" panose="020B0604020202020204" pitchFamily="34" charset="0"/>
              </a:rPr>
              <a:t>Montagnon</a:t>
            </a:r>
            <a:r>
              <a:rPr lang="pt-BR" sz="1400" dirty="0">
                <a:latin typeface="Arial" panose="020B0604020202020204" pitchFamily="34" charset="0"/>
                <a:cs typeface="Arial" panose="020B0604020202020204" pitchFamily="34" charset="0"/>
              </a:rPr>
              <a:t> (2017), </a:t>
            </a:r>
            <a:r>
              <a:rPr lang="en-GB" sz="1200" i="1" dirty="0">
                <a:latin typeface="Arial" panose="020B0604020202020204" pitchFamily="34" charset="0"/>
                <a:cs typeface="Arial" panose="020B0604020202020204" pitchFamily="34" charset="0"/>
              </a:rPr>
              <a:t>Cotton Variety Intelligence Mozambique, </a:t>
            </a:r>
            <a:r>
              <a:rPr lang="en-GB" sz="1200" dirty="0">
                <a:latin typeface="Arial" panose="020B0604020202020204" pitchFamily="34" charset="0"/>
                <a:cs typeface="Arial" panose="020B0604020202020204" pitchFamily="34" charset="0"/>
              </a:rPr>
              <a:t>RD2 Vision, Saint-Mathieu-de-</a:t>
            </a:r>
            <a:r>
              <a:rPr lang="en-GB" sz="1200" dirty="0" err="1">
                <a:latin typeface="Arial" panose="020B0604020202020204" pitchFamily="34" charset="0"/>
                <a:cs typeface="Arial" panose="020B0604020202020204" pitchFamily="34" charset="0"/>
              </a:rPr>
              <a:t>Tréviers</a:t>
            </a:r>
            <a:endParaRPr lang="en-GB" sz="1200" dirty="0">
              <a:latin typeface="Arial" panose="020B0604020202020204" pitchFamily="34" charset="0"/>
              <a:cs typeface="Arial" panose="020B0604020202020204" pitchFamily="34" charset="0"/>
            </a:endParaRPr>
          </a:p>
          <a:p>
            <a:pPr>
              <a:buClr>
                <a:srgbClr val="569DA4"/>
              </a:buClr>
            </a:pPr>
            <a:r>
              <a:rPr lang="en-GB" sz="1400" dirty="0">
                <a:latin typeface="Arial" panose="020B0604020202020204" pitchFamily="34" charset="0"/>
                <a:cs typeface="Arial" panose="020B0604020202020204" pitchFamily="34" charset="0"/>
              </a:rPr>
              <a:t>AAM (2018), </a:t>
            </a:r>
            <a:r>
              <a:rPr lang="en-GB" sz="1200" i="1" dirty="0">
                <a:latin typeface="Arial" panose="020B0604020202020204" pitchFamily="34" charset="0"/>
                <a:cs typeface="Arial" panose="020B0604020202020204" pitchFamily="34" charset="0"/>
              </a:rPr>
              <a:t>Updating the subsector's priorities from the perspective of the AAM </a:t>
            </a:r>
          </a:p>
          <a:p>
            <a:pPr>
              <a:buClr>
                <a:srgbClr val="569DA4"/>
              </a:buClr>
            </a:pPr>
            <a:r>
              <a:rPr lang="en-GB" sz="1400" dirty="0">
                <a:latin typeface="Arial" panose="020B0604020202020204" pitchFamily="34" charset="0"/>
                <a:cs typeface="Arial" panose="020B0604020202020204" pitchFamily="34" charset="0"/>
              </a:rPr>
              <a:t>AAM (2015), </a:t>
            </a:r>
            <a:r>
              <a:rPr lang="en-GB" sz="1200" i="1" dirty="0">
                <a:latin typeface="Arial" panose="020B0604020202020204" pitchFamily="34" charset="0"/>
                <a:cs typeface="Arial" panose="020B0604020202020204" pitchFamily="34" charset="0"/>
              </a:rPr>
              <a:t>AAM report on support and softening mechanisms for cotton prices (2015)</a:t>
            </a:r>
          </a:p>
          <a:p>
            <a:pPr>
              <a:buClr>
                <a:srgbClr val="569DA4"/>
              </a:buClr>
            </a:pPr>
            <a:r>
              <a:rPr lang="en-GB" sz="1400" i="1" dirty="0" err="1">
                <a:latin typeface="Arial" panose="020B0604020202020204" pitchFamily="34" charset="0"/>
                <a:cs typeface="Arial" panose="020B0604020202020204" pitchFamily="34" charset="0"/>
              </a:rPr>
              <a:t>Ministério</a:t>
            </a:r>
            <a:r>
              <a:rPr lang="en-GB" sz="1400" i="1" dirty="0">
                <a:latin typeface="Arial" panose="020B0604020202020204" pitchFamily="34" charset="0"/>
                <a:cs typeface="Arial" panose="020B0604020202020204" pitchFamily="34" charset="0"/>
              </a:rPr>
              <a:t> da </a:t>
            </a:r>
            <a:r>
              <a:rPr lang="en-GB" sz="1400" i="1" dirty="0" err="1">
                <a:latin typeface="Arial" panose="020B0604020202020204" pitchFamily="34" charset="0"/>
                <a:cs typeface="Arial" panose="020B0604020202020204" pitchFamily="34" charset="0"/>
              </a:rPr>
              <a:t>Agricultura</a:t>
            </a:r>
            <a:r>
              <a:rPr lang="en-GB" sz="1400" i="1" dirty="0">
                <a:latin typeface="Arial" panose="020B0604020202020204" pitchFamily="34" charset="0"/>
                <a:cs typeface="Arial" panose="020B0604020202020204" pitchFamily="34" charset="0"/>
              </a:rPr>
              <a:t> da </a:t>
            </a:r>
            <a:r>
              <a:rPr lang="en-GB" sz="1400" i="1" dirty="0" err="1">
                <a:latin typeface="Arial" panose="020B0604020202020204" pitchFamily="34" charset="0"/>
                <a:cs typeface="Arial" panose="020B0604020202020204" pitchFamily="34" charset="0"/>
              </a:rPr>
              <a:t>República</a:t>
            </a:r>
            <a:r>
              <a:rPr lang="en-GB" sz="1400" i="1" dirty="0">
                <a:latin typeface="Arial" panose="020B0604020202020204" pitchFamily="34" charset="0"/>
                <a:cs typeface="Arial" panose="020B0604020202020204" pitchFamily="34" charset="0"/>
              </a:rPr>
              <a:t> de Moçambique (2013), </a:t>
            </a:r>
            <a:r>
              <a:rPr lang="en-GB" sz="1200" i="1" dirty="0">
                <a:latin typeface="Arial" panose="020B0604020202020204" pitchFamily="34" charset="0"/>
                <a:cs typeface="Arial" panose="020B0604020202020204" pitchFamily="34" charset="0"/>
              </a:rPr>
              <a:t>Sub-program to revitalize the cotton value chain in Mozambique, </a:t>
            </a:r>
            <a:r>
              <a:rPr lang="en-GB" sz="1200" dirty="0">
                <a:latin typeface="Arial" panose="020B0604020202020204" pitchFamily="34" charset="0"/>
                <a:cs typeface="Arial" panose="020B0604020202020204" pitchFamily="34" charset="0"/>
              </a:rPr>
              <a:t>Maputo</a:t>
            </a:r>
          </a:p>
          <a:p>
            <a:pPr>
              <a:buClr>
                <a:srgbClr val="569DA4"/>
              </a:buClr>
            </a:pPr>
            <a:r>
              <a:rPr lang="en-GB" sz="1400" dirty="0" err="1">
                <a:latin typeface="Arial" panose="020B0604020202020204" pitchFamily="34" charset="0"/>
                <a:cs typeface="Arial" panose="020B0604020202020204" pitchFamily="34" charset="0"/>
              </a:rPr>
              <a:t>Boletim</a:t>
            </a:r>
            <a:r>
              <a:rPr lang="en-GB" sz="1400" dirty="0">
                <a:latin typeface="Arial" panose="020B0604020202020204" pitchFamily="34" charset="0"/>
                <a:cs typeface="Arial" panose="020B0604020202020204" pitchFamily="34" charset="0"/>
              </a:rPr>
              <a:t> da </a:t>
            </a:r>
            <a:r>
              <a:rPr lang="en-GB" sz="1400" dirty="0" err="1">
                <a:latin typeface="Arial" panose="020B0604020202020204" pitchFamily="34" charset="0"/>
                <a:cs typeface="Arial" panose="020B0604020202020204" pitchFamily="34" charset="0"/>
              </a:rPr>
              <a:t>República</a:t>
            </a:r>
            <a:r>
              <a:rPr lang="en-GB" sz="1400" dirty="0">
                <a:latin typeface="Arial" panose="020B0604020202020204" pitchFamily="34" charset="0"/>
                <a:cs typeface="Arial" panose="020B0604020202020204" pitchFamily="34" charset="0"/>
              </a:rPr>
              <a:t> (2015), </a:t>
            </a:r>
            <a:r>
              <a:rPr lang="en-GB" sz="1200" i="1" dirty="0">
                <a:latin typeface="Arial" panose="020B0604020202020204" pitchFamily="34" charset="0"/>
                <a:cs typeface="Arial" panose="020B0604020202020204" pitchFamily="34" charset="0"/>
              </a:rPr>
              <a:t>Regulation for cotton culture</a:t>
            </a:r>
          </a:p>
          <a:p>
            <a:pPr>
              <a:buClr>
                <a:srgbClr val="569DA4"/>
              </a:buClr>
            </a:pPr>
            <a:r>
              <a:rPr lang="en-GB" sz="1200" i="1" dirty="0">
                <a:latin typeface="Arial" panose="020B0604020202020204" pitchFamily="34" charset="0"/>
                <a:cs typeface="Arial" panose="020B0604020202020204" pitchFamily="34" charset="0"/>
              </a:rPr>
              <a:t>CIMSAN (2019), Mechanisms for improving cotton seed quality, </a:t>
            </a:r>
            <a:r>
              <a:rPr lang="en-GB" sz="1200" dirty="0" err="1">
                <a:latin typeface="Arial" panose="020B0604020202020204" pitchFamily="34" charset="0"/>
                <a:cs typeface="Arial" panose="020B0604020202020204" pitchFamily="34" charset="0"/>
              </a:rPr>
              <a:t>Nampula</a:t>
            </a:r>
            <a:endParaRPr lang="en-GB" sz="1200" dirty="0">
              <a:latin typeface="Arial" panose="020B0604020202020204" pitchFamily="34" charset="0"/>
              <a:cs typeface="Arial" panose="020B0604020202020204" pitchFamily="34" charset="0"/>
            </a:endParaRPr>
          </a:p>
          <a:p>
            <a:pPr>
              <a:buClr>
                <a:srgbClr val="569DA4"/>
              </a:buClr>
            </a:pPr>
            <a:r>
              <a:rPr lang="en-GB" sz="1400" dirty="0" err="1">
                <a:latin typeface="Arial" panose="020B0604020202020204" pitchFamily="34" charset="0"/>
                <a:cs typeface="Arial" panose="020B0604020202020204" pitchFamily="34" charset="0"/>
              </a:rPr>
              <a:t>Ministério</a:t>
            </a:r>
            <a:r>
              <a:rPr lang="en-GB" sz="1400" dirty="0">
                <a:latin typeface="Arial" panose="020B0604020202020204" pitchFamily="34" charset="0"/>
                <a:cs typeface="Arial" panose="020B0604020202020204" pitchFamily="34" charset="0"/>
              </a:rPr>
              <a:t> da </a:t>
            </a:r>
            <a:r>
              <a:rPr lang="en-GB" sz="1400" dirty="0" err="1">
                <a:latin typeface="Arial" panose="020B0604020202020204" pitchFamily="34" charset="0"/>
                <a:cs typeface="Arial" panose="020B0604020202020204" pitchFamily="34" charset="0"/>
              </a:rPr>
              <a:t>Agricultura</a:t>
            </a:r>
            <a:r>
              <a:rPr lang="en-GB" sz="1400" dirty="0">
                <a:latin typeface="Arial" panose="020B0604020202020204" pitchFamily="34" charset="0"/>
                <a:cs typeface="Arial" panose="020B0604020202020204" pitchFamily="34" charset="0"/>
              </a:rPr>
              <a:t> da </a:t>
            </a:r>
            <a:r>
              <a:rPr lang="en-GB" sz="1400" dirty="0" err="1">
                <a:latin typeface="Arial" panose="020B0604020202020204" pitchFamily="34" charset="0"/>
                <a:cs typeface="Arial" panose="020B0604020202020204" pitchFamily="34" charset="0"/>
              </a:rPr>
              <a:t>República</a:t>
            </a:r>
            <a:r>
              <a:rPr lang="en-GB" sz="1400" dirty="0">
                <a:latin typeface="Arial" panose="020B0604020202020204" pitchFamily="34" charset="0"/>
                <a:cs typeface="Arial" panose="020B0604020202020204" pitchFamily="34" charset="0"/>
              </a:rPr>
              <a:t> de Moçambique (2019), </a:t>
            </a:r>
            <a:r>
              <a:rPr lang="en-GB" sz="1200" i="1" dirty="0">
                <a:latin typeface="Arial" panose="020B0604020202020204" pitchFamily="34" charset="0"/>
                <a:cs typeface="Arial" panose="020B0604020202020204" pitchFamily="34" charset="0"/>
              </a:rPr>
              <a:t>International Cotton Price Dynamics, </a:t>
            </a:r>
            <a:r>
              <a:rPr lang="en-GB" sz="1200" dirty="0" err="1">
                <a:latin typeface="Arial" panose="020B0604020202020204" pitchFamily="34" charset="0"/>
                <a:cs typeface="Arial" panose="020B0604020202020204" pitchFamily="34" charset="0"/>
              </a:rPr>
              <a:t>Nampula</a:t>
            </a:r>
            <a:endParaRPr lang="en-GB" sz="1200" dirty="0">
              <a:latin typeface="Arial" panose="020B0604020202020204" pitchFamily="34" charset="0"/>
              <a:cs typeface="Arial" panose="020B0604020202020204" pitchFamily="34" charset="0"/>
            </a:endParaRPr>
          </a:p>
          <a:p>
            <a:pPr>
              <a:buClr>
                <a:srgbClr val="569DA4"/>
              </a:buClr>
            </a:pPr>
            <a:r>
              <a:rPr lang="en-GB" sz="1400" dirty="0" err="1">
                <a:latin typeface="Arial" panose="020B0604020202020204" pitchFamily="34" charset="0"/>
                <a:cs typeface="Arial" panose="020B0604020202020204" pitchFamily="34" charset="0"/>
              </a:rPr>
              <a:t>Autoridade</a:t>
            </a:r>
            <a:r>
              <a:rPr lang="en-GB" sz="1400" dirty="0">
                <a:latin typeface="Arial" panose="020B0604020202020204" pitchFamily="34" charset="0"/>
                <a:cs typeface="Arial" panose="020B0604020202020204" pitchFamily="34" charset="0"/>
              </a:rPr>
              <a:t> </a:t>
            </a:r>
            <a:r>
              <a:rPr lang="en-GB" sz="1400" dirty="0" err="1">
                <a:latin typeface="Arial" panose="020B0604020202020204" pitchFamily="34" charset="0"/>
                <a:cs typeface="Arial" panose="020B0604020202020204" pitchFamily="34" charset="0"/>
              </a:rPr>
              <a:t>Tributária</a:t>
            </a:r>
            <a:r>
              <a:rPr lang="en-GB" sz="1400" dirty="0">
                <a:latin typeface="Arial" panose="020B0604020202020204" pitchFamily="34" charset="0"/>
                <a:cs typeface="Arial" panose="020B0604020202020204" pitchFamily="34" charset="0"/>
              </a:rPr>
              <a:t> de Moçambique (2019), </a:t>
            </a:r>
            <a:r>
              <a:rPr lang="en-GB" sz="1200" i="1" dirty="0">
                <a:latin typeface="Arial" panose="020B0604020202020204" pitchFamily="34" charset="0"/>
                <a:cs typeface="Arial" panose="020B0604020202020204" pitchFamily="34" charset="0"/>
              </a:rPr>
              <a:t>Diesel Incident Rate Incentives - Agriculture Sector, </a:t>
            </a:r>
            <a:r>
              <a:rPr lang="en-GB" sz="1200" dirty="0" err="1">
                <a:latin typeface="Arial" panose="020B0604020202020204" pitchFamily="34" charset="0"/>
                <a:cs typeface="Arial" panose="020B0604020202020204" pitchFamily="34" charset="0"/>
              </a:rPr>
              <a:t>Nampula</a:t>
            </a:r>
            <a:endParaRPr lang="en-GB" sz="1200" dirty="0">
              <a:latin typeface="Arial" panose="020B0604020202020204" pitchFamily="34" charset="0"/>
              <a:cs typeface="Arial" panose="020B0604020202020204" pitchFamily="34" charset="0"/>
            </a:endParaRPr>
          </a:p>
          <a:p>
            <a:pPr>
              <a:buClr>
                <a:srgbClr val="569DA4"/>
              </a:buClr>
            </a:pPr>
            <a:r>
              <a:rPr lang="en-GB" sz="1400" dirty="0" err="1">
                <a:latin typeface="Arial" panose="020B0604020202020204" pitchFamily="34" charset="0"/>
                <a:cs typeface="Arial" panose="020B0604020202020204" pitchFamily="34" charset="0"/>
              </a:rPr>
              <a:t>Instituto</a:t>
            </a:r>
            <a:r>
              <a:rPr lang="en-GB" sz="1400" dirty="0">
                <a:latin typeface="Arial" panose="020B0604020202020204" pitchFamily="34" charset="0"/>
                <a:cs typeface="Arial" panose="020B0604020202020204" pitchFamily="34" charset="0"/>
              </a:rPr>
              <a:t> do </a:t>
            </a:r>
            <a:r>
              <a:rPr lang="en-GB" sz="1400" dirty="0" err="1">
                <a:latin typeface="Arial" panose="020B0604020202020204" pitchFamily="34" charset="0"/>
                <a:cs typeface="Arial" panose="020B0604020202020204" pitchFamily="34" charset="0"/>
              </a:rPr>
              <a:t>Algodão</a:t>
            </a:r>
            <a:r>
              <a:rPr lang="en-GB" sz="1400" dirty="0">
                <a:latin typeface="Arial" panose="020B0604020202020204" pitchFamily="34" charset="0"/>
                <a:cs typeface="Arial" panose="020B0604020202020204" pitchFamily="34" charset="0"/>
              </a:rPr>
              <a:t> de Moçambique (2019), </a:t>
            </a:r>
            <a:r>
              <a:rPr lang="en-GB" sz="1100" i="1" dirty="0">
                <a:latin typeface="Arial" panose="020B0604020202020204" pitchFamily="34" charset="0"/>
                <a:cs typeface="Arial" panose="020B0604020202020204" pitchFamily="34" charset="0"/>
              </a:rPr>
              <a:t>Implementation of the Craft Textiles Initiative, </a:t>
            </a:r>
            <a:r>
              <a:rPr lang="en-GB" sz="1100" dirty="0" err="1">
                <a:latin typeface="Arial" panose="020B0604020202020204" pitchFamily="34" charset="0"/>
                <a:cs typeface="Arial" panose="020B0604020202020204" pitchFamily="34" charset="0"/>
              </a:rPr>
              <a:t>Nampula</a:t>
            </a:r>
            <a:endParaRPr lang="en-GB" sz="1100" dirty="0">
              <a:latin typeface="Arial" panose="020B0604020202020204" pitchFamily="34" charset="0"/>
              <a:cs typeface="Arial" panose="020B0604020202020204" pitchFamily="34" charset="0"/>
            </a:endParaRPr>
          </a:p>
          <a:p>
            <a:pPr>
              <a:buClr>
                <a:srgbClr val="569DA4"/>
              </a:buClr>
            </a:pPr>
            <a:r>
              <a:rPr lang="en-GB" sz="1400" dirty="0" err="1">
                <a:latin typeface="Arial" panose="020B0604020202020204" pitchFamily="34" charset="0"/>
                <a:cs typeface="Arial" panose="020B0604020202020204" pitchFamily="34" charset="0"/>
              </a:rPr>
              <a:t>Instituto</a:t>
            </a:r>
            <a:r>
              <a:rPr lang="en-GB" sz="1400" dirty="0">
                <a:latin typeface="Arial" panose="020B0604020202020204" pitchFamily="34" charset="0"/>
                <a:cs typeface="Arial" panose="020B0604020202020204" pitchFamily="34" charset="0"/>
              </a:rPr>
              <a:t> do </a:t>
            </a:r>
            <a:r>
              <a:rPr lang="en-GB" sz="1400" dirty="0" err="1">
                <a:latin typeface="Arial" panose="020B0604020202020204" pitchFamily="34" charset="0"/>
                <a:cs typeface="Arial" panose="020B0604020202020204" pitchFamily="34" charset="0"/>
              </a:rPr>
              <a:t>Algodão</a:t>
            </a:r>
            <a:r>
              <a:rPr lang="en-GB" sz="1400" dirty="0">
                <a:latin typeface="Arial" panose="020B0604020202020204" pitchFamily="34" charset="0"/>
                <a:cs typeface="Arial" panose="020B0604020202020204" pitchFamily="34" charset="0"/>
              </a:rPr>
              <a:t> de Moçambique (2019), </a:t>
            </a:r>
            <a:r>
              <a:rPr lang="en-GB" sz="1200" i="1" dirty="0">
                <a:latin typeface="Arial" panose="020B0604020202020204" pitchFamily="34" charset="0"/>
                <a:cs typeface="Arial" panose="020B0604020202020204" pitchFamily="34" charset="0"/>
              </a:rPr>
              <a:t>Matrix of the Decisions of the I Advisory Council for Cotton and Other Textile </a:t>
            </a:r>
            <a:r>
              <a:rPr lang="en-GB" sz="1200" i="1" dirty="0" err="1">
                <a:latin typeface="Arial" panose="020B0604020202020204" pitchFamily="34" charset="0"/>
                <a:cs typeface="Arial" panose="020B0604020202020204" pitchFamily="34" charset="0"/>
              </a:rPr>
              <a:t>Fibers</a:t>
            </a:r>
            <a:r>
              <a:rPr lang="en-GB" sz="1200" i="1" dirty="0">
                <a:latin typeface="Arial" panose="020B0604020202020204" pitchFamily="34" charset="0"/>
                <a:cs typeface="Arial" panose="020B0604020202020204" pitchFamily="34" charset="0"/>
              </a:rPr>
              <a:t>, </a:t>
            </a:r>
            <a:r>
              <a:rPr lang="en-GB" sz="1200" dirty="0" err="1">
                <a:latin typeface="Arial" panose="020B0604020202020204" pitchFamily="34" charset="0"/>
                <a:cs typeface="Arial" panose="020B0604020202020204" pitchFamily="34" charset="0"/>
              </a:rPr>
              <a:t>Nampula</a:t>
            </a:r>
            <a:endParaRPr lang="en-GB" sz="1200" dirty="0">
              <a:latin typeface="Arial" panose="020B0604020202020204" pitchFamily="34" charset="0"/>
              <a:cs typeface="Arial" panose="020B0604020202020204" pitchFamily="34" charset="0"/>
            </a:endParaRPr>
          </a:p>
          <a:p>
            <a:pPr>
              <a:buClr>
                <a:srgbClr val="569DA4"/>
              </a:buClr>
            </a:pPr>
            <a:r>
              <a:rPr lang="en-GB" sz="1400" dirty="0" err="1">
                <a:latin typeface="Arial" panose="020B0604020202020204" pitchFamily="34" charset="0"/>
                <a:cs typeface="Arial" panose="020B0604020202020204" pitchFamily="34" charset="0"/>
              </a:rPr>
              <a:t>Delouche</a:t>
            </a:r>
            <a:r>
              <a:rPr lang="en-GB" sz="1400" dirty="0">
                <a:latin typeface="Arial" panose="020B0604020202020204" pitchFamily="34" charset="0"/>
                <a:cs typeface="Arial" panose="020B0604020202020204" pitchFamily="34" charset="0"/>
              </a:rPr>
              <a:t>, James C. (1981), </a:t>
            </a:r>
            <a:r>
              <a:rPr lang="en-GB" sz="1200" i="1" dirty="0">
                <a:latin typeface="Arial" panose="020B0604020202020204" pitchFamily="34" charset="0"/>
                <a:cs typeface="Arial" panose="020B0604020202020204" pitchFamily="34" charset="0"/>
              </a:rPr>
              <a:t>Harvest and Post-harvest Factors Affecting the Quality of Cotton Planting Seed and Seed Quality Evaluation, </a:t>
            </a:r>
            <a:r>
              <a:rPr lang="en-GB" sz="1200" dirty="0">
                <a:latin typeface="Arial" panose="020B0604020202020204" pitchFamily="34" charset="0"/>
                <a:cs typeface="Arial" panose="020B0604020202020204" pitchFamily="34" charset="0"/>
              </a:rPr>
              <a:t>Mississippi Agricultural and Forestry Experiment Station, USA</a:t>
            </a:r>
          </a:p>
          <a:p>
            <a:pPr>
              <a:buClr>
                <a:srgbClr val="569DA4"/>
              </a:buClr>
            </a:pPr>
            <a:r>
              <a:rPr lang="en-GB" sz="1400" dirty="0" err="1">
                <a:latin typeface="Arial" panose="020B0604020202020204" pitchFamily="34" charset="0"/>
                <a:cs typeface="Arial" panose="020B0604020202020204" pitchFamily="34" charset="0"/>
              </a:rPr>
              <a:t>Decreto</a:t>
            </a:r>
            <a:r>
              <a:rPr lang="en-GB" sz="1400" dirty="0">
                <a:latin typeface="Arial" panose="020B0604020202020204" pitchFamily="34" charset="0"/>
                <a:cs typeface="Arial" panose="020B0604020202020204" pitchFamily="34" charset="0"/>
              </a:rPr>
              <a:t> 12/2013 (2013), </a:t>
            </a:r>
            <a:r>
              <a:rPr lang="en-GB" sz="1200" dirty="0">
                <a:latin typeface="Arial" panose="020B0604020202020204" pitchFamily="34" charset="0"/>
                <a:cs typeface="Arial" panose="020B0604020202020204" pitchFamily="34" charset="0"/>
              </a:rPr>
              <a:t>Seed Regulation, Moçambique</a:t>
            </a:r>
          </a:p>
          <a:p>
            <a:pPr>
              <a:buClr>
                <a:srgbClr val="569DA4"/>
              </a:buClr>
            </a:pPr>
            <a:r>
              <a:rPr lang="en-GB" sz="1400" dirty="0">
                <a:latin typeface="Arial" panose="020B0604020202020204" pitchFamily="34" charset="0"/>
                <a:cs typeface="Arial" panose="020B0604020202020204" pitchFamily="34" charset="0"/>
              </a:rPr>
              <a:t>Lei nº 23/2009 (2009), </a:t>
            </a:r>
            <a:r>
              <a:rPr lang="en-GB" sz="1200" dirty="0">
                <a:latin typeface="Arial" panose="020B0604020202020204" pitchFamily="34" charset="0"/>
                <a:cs typeface="Arial" panose="020B0604020202020204" pitchFamily="34" charset="0"/>
              </a:rPr>
              <a:t>New Law of Modern Cooperatives, Moçambique</a:t>
            </a:r>
          </a:p>
          <a:p>
            <a:pPr>
              <a:buClr>
                <a:srgbClr val="569DA4"/>
              </a:buClr>
            </a:pPr>
            <a:r>
              <a:rPr lang="pt-PT" sz="1400" dirty="0">
                <a:latin typeface="Arial" panose="020B0604020202020204" pitchFamily="34" charset="0"/>
                <a:cs typeface="Arial" panose="020B0604020202020204" pitchFamily="34" charset="0"/>
              </a:rPr>
              <a:t>OECD/FAO (2019), </a:t>
            </a:r>
            <a:r>
              <a:rPr lang="pt-PT" sz="1200" dirty="0">
                <a:latin typeface="Arial" panose="020B0604020202020204" pitchFamily="34" charset="0"/>
                <a:cs typeface="Arial" panose="020B0604020202020204" pitchFamily="34" charset="0"/>
              </a:rPr>
              <a:t>“OECD-FAO </a:t>
            </a:r>
            <a:r>
              <a:rPr lang="pt-PT" sz="1200" dirty="0" err="1">
                <a:latin typeface="Arial" panose="020B0604020202020204" pitchFamily="34" charset="0"/>
                <a:cs typeface="Arial" panose="020B0604020202020204" pitchFamily="34" charset="0"/>
              </a:rPr>
              <a:t>Agricultural</a:t>
            </a:r>
            <a:r>
              <a:rPr lang="pt-PT" sz="1200" dirty="0">
                <a:latin typeface="Arial" panose="020B0604020202020204" pitchFamily="34" charset="0"/>
                <a:cs typeface="Arial" panose="020B0604020202020204" pitchFamily="34" charset="0"/>
              </a:rPr>
              <a:t> Outlook”, OECD </a:t>
            </a:r>
            <a:r>
              <a:rPr lang="pt-PT" sz="1200" dirty="0" err="1">
                <a:latin typeface="Arial" panose="020B0604020202020204" pitchFamily="34" charset="0"/>
                <a:cs typeface="Arial" panose="020B0604020202020204" pitchFamily="34" charset="0"/>
              </a:rPr>
              <a:t>Agriculture</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statistics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database</a:t>
            </a:r>
            <a:r>
              <a:rPr lang="pt-PT" sz="1200" dirty="0">
                <a:latin typeface="Arial" panose="020B0604020202020204" pitchFamily="34" charset="0"/>
                <a:cs typeface="Arial" panose="020B0604020202020204" pitchFamily="34" charset="0"/>
              </a:rPr>
              <a:t>), </a:t>
            </a:r>
            <a:r>
              <a:rPr lang="pt-PT" sz="1200" dirty="0">
                <a:latin typeface="Arial" panose="020B0604020202020204" pitchFamily="34" charset="0"/>
                <a:cs typeface="Arial" panose="020B0604020202020204" pitchFamily="34" charset="0"/>
                <a:hlinkClick r:id="rId2"/>
              </a:rPr>
              <a:t>http://dx.doi.org/10.1787/agr-outl-data-en</a:t>
            </a:r>
            <a:r>
              <a:rPr lang="pt-PT" sz="1200" dirty="0">
                <a:latin typeface="Arial" panose="020B0604020202020204" pitchFamily="34" charset="0"/>
                <a:cs typeface="Arial" panose="020B0604020202020204" pitchFamily="34" charset="0"/>
              </a:rPr>
              <a:t>.</a:t>
            </a:r>
          </a:p>
          <a:p>
            <a:pPr>
              <a:buClr>
                <a:srgbClr val="569DA4"/>
              </a:buClr>
            </a:pPr>
            <a:r>
              <a:rPr lang="pt-PT" sz="1400" dirty="0">
                <a:latin typeface="Arial" panose="020B0604020202020204" pitchFamily="34" charset="0"/>
                <a:cs typeface="Arial" panose="020B0604020202020204" pitchFamily="34" charset="0"/>
              </a:rPr>
              <a:t>Mozambique </a:t>
            </a:r>
            <a:r>
              <a:rPr lang="pt-PT" sz="1400" dirty="0" err="1">
                <a:latin typeface="Arial" panose="020B0604020202020204" pitchFamily="34" charset="0"/>
                <a:cs typeface="Arial" panose="020B0604020202020204" pitchFamily="34" charset="0"/>
              </a:rPr>
              <a:t>Cotton</a:t>
            </a:r>
            <a:r>
              <a:rPr lang="pt-PT" sz="1400" dirty="0">
                <a:latin typeface="Arial" panose="020B0604020202020204" pitchFamily="34" charset="0"/>
                <a:cs typeface="Arial" panose="020B0604020202020204" pitchFamily="34" charset="0"/>
              </a:rPr>
              <a:t> </a:t>
            </a:r>
            <a:r>
              <a:rPr lang="pt-PT" sz="1400" dirty="0" err="1">
                <a:latin typeface="Arial" panose="020B0604020202020204" pitchFamily="34" charset="0"/>
                <a:cs typeface="Arial" panose="020B0604020202020204" pitchFamily="34" charset="0"/>
              </a:rPr>
              <a:t>Institute</a:t>
            </a:r>
            <a:r>
              <a:rPr lang="pt-PT" sz="1400" dirty="0">
                <a:latin typeface="Arial" panose="020B0604020202020204" pitchFamily="34" charset="0"/>
                <a:cs typeface="Arial" panose="020B0604020202020204" pitchFamily="34" charset="0"/>
              </a:rPr>
              <a:t> : </a:t>
            </a:r>
            <a:r>
              <a:rPr lang="pt-PT" sz="1200" u="sng" dirty="0">
                <a:latin typeface="Arial" panose="020B0604020202020204" pitchFamily="34" charset="0"/>
                <a:cs typeface="Arial" panose="020B0604020202020204" pitchFamily="34" charset="0"/>
                <a:hlinkClick r:id="rId3"/>
              </a:rPr>
              <a:t>https://www.iam.gov.mz/</a:t>
            </a:r>
            <a:endParaRPr lang="pt-PT" sz="1200" u="sng" dirty="0">
              <a:latin typeface="Arial" panose="020B0604020202020204" pitchFamily="34" charset="0"/>
              <a:cs typeface="Arial" panose="020B0604020202020204" pitchFamily="34" charset="0"/>
            </a:endParaRPr>
          </a:p>
          <a:p>
            <a:pPr>
              <a:buClr>
                <a:srgbClr val="569DA4"/>
              </a:buClr>
            </a:pPr>
            <a:r>
              <a:rPr lang="pt-PT" sz="1400" u="sng" dirty="0" err="1">
                <a:latin typeface="Arial" panose="020B0604020202020204" pitchFamily="34" charset="0"/>
                <a:cs typeface="Arial" panose="020B0604020202020204" pitchFamily="34" charset="0"/>
              </a:rPr>
              <a:t>Better</a:t>
            </a:r>
            <a:r>
              <a:rPr lang="pt-PT" sz="1400" u="sng" dirty="0">
                <a:latin typeface="Arial" panose="020B0604020202020204" pitchFamily="34" charset="0"/>
                <a:cs typeface="Arial" panose="020B0604020202020204" pitchFamily="34" charset="0"/>
              </a:rPr>
              <a:t> </a:t>
            </a:r>
            <a:r>
              <a:rPr lang="pt-PT" sz="1400" u="sng" dirty="0" err="1">
                <a:latin typeface="Arial" panose="020B0604020202020204" pitchFamily="34" charset="0"/>
                <a:cs typeface="Arial" panose="020B0604020202020204" pitchFamily="34" charset="0"/>
              </a:rPr>
              <a:t>Cotton</a:t>
            </a:r>
            <a:r>
              <a:rPr lang="pt-PT" sz="1400" u="sng" dirty="0">
                <a:latin typeface="Arial" panose="020B0604020202020204" pitchFamily="34" charset="0"/>
                <a:cs typeface="Arial" panose="020B0604020202020204" pitchFamily="34" charset="0"/>
              </a:rPr>
              <a:t> </a:t>
            </a:r>
            <a:r>
              <a:rPr lang="pt-PT" sz="1400" u="sng" dirty="0" err="1">
                <a:latin typeface="Arial" panose="020B0604020202020204" pitchFamily="34" charset="0"/>
                <a:cs typeface="Arial" panose="020B0604020202020204" pitchFamily="34" charset="0"/>
              </a:rPr>
              <a:t>Initiative</a:t>
            </a:r>
            <a:r>
              <a:rPr lang="pt-PT" sz="1400" u="sng" dirty="0">
                <a:latin typeface="Arial" panose="020B0604020202020204" pitchFamily="34" charset="0"/>
                <a:cs typeface="Arial" panose="020B0604020202020204" pitchFamily="34" charset="0"/>
              </a:rPr>
              <a:t>: </a:t>
            </a:r>
            <a:r>
              <a:rPr lang="pt-PT" sz="1200" u="sng" dirty="0">
                <a:latin typeface="Arial" panose="020B0604020202020204" pitchFamily="34" charset="0"/>
                <a:cs typeface="Arial" panose="020B0604020202020204" pitchFamily="34" charset="0"/>
                <a:hlinkClick r:id="rId4"/>
              </a:rPr>
              <a:t>https://bettercotton.org/where-is-better-cotton-grown/mozambique/</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b="1"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i="1" dirty="0">
              <a:latin typeface="Arial" panose="020B0604020202020204" pitchFamily="34" charset="0"/>
              <a:cs typeface="Arial" panose="020B0604020202020204" pitchFamily="34" charset="0"/>
            </a:endParaRPr>
          </a:p>
          <a:p>
            <a:endParaRPr lang="en-GB" sz="1200" i="1" dirty="0">
              <a:latin typeface="Arial" panose="020B0604020202020204" pitchFamily="34" charset="0"/>
              <a:cs typeface="Arial" panose="020B0604020202020204" pitchFamily="34" charset="0"/>
            </a:endParaRPr>
          </a:p>
          <a:p>
            <a:endParaRPr lang="en-GB" sz="1200" i="1"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DA1B7C3F-A0AD-4CAA-A75E-51BF63780741}"/>
              </a:ext>
            </a:extLst>
          </p:cNvPr>
          <p:cNvSpPr>
            <a:spLocks noGrp="1"/>
          </p:cNvSpPr>
          <p:nvPr>
            <p:ph type="sldNum" sz="quarter" idx="12"/>
          </p:nvPr>
        </p:nvSpPr>
        <p:spPr/>
        <p:txBody>
          <a:bodyPr/>
          <a:lstStyle/>
          <a:p>
            <a:fld id="{C1D7F914-E4F7-455C-A1CC-52701B4165D2}" type="slidenum">
              <a:rPr lang="en-GB" smtClean="0"/>
              <a:t>59</a:t>
            </a:fld>
            <a:endParaRPr lang="en-GB"/>
          </a:p>
        </p:txBody>
      </p:sp>
    </p:spTree>
    <p:extLst>
      <p:ext uri="{BB962C8B-B14F-4D97-AF65-F5344CB8AC3E}">
        <p14:creationId xmlns:p14="http://schemas.microsoft.com/office/powerpoint/2010/main" val="3327947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Brief analysis of the cotton sector</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The need for quality seed and the opportunity to get immediate results just by treating the current seed</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seed currently in use in the subsector remains degenerate and, therefore, not very productive, either in the field or in the ginneries;</a:t>
            </a:r>
          </a:p>
          <a:p>
            <a:pPr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Ginneries provide the vast majority of seeds from the previous harvest to farmers free of charge, leading to the degeneration of varieties</a:t>
            </a:r>
          </a:p>
          <a:p>
            <a:pPr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low germination rate of weak seeds results in lower yields, reduced income for farmers and lower levels of productivity across the value chain</a:t>
            </a:r>
          </a:p>
          <a:p>
            <a:pPr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The seeds supplied to farmers, in addition to not being certified, are not “</a:t>
            </a:r>
            <a:r>
              <a:rPr lang="en-GB" sz="1200" dirty="0" err="1">
                <a:latin typeface="Arial" panose="020B0604020202020204" pitchFamily="34" charset="0"/>
                <a:cs typeface="Arial" panose="020B0604020202020204" pitchFamily="34" charset="0"/>
              </a:rPr>
              <a:t>delinted</a:t>
            </a:r>
            <a:r>
              <a:rPr lang="en-GB" sz="1200" dirty="0">
                <a:latin typeface="Arial" panose="020B0604020202020204" pitchFamily="34" charset="0"/>
                <a:cs typeface="Arial" panose="020B0604020202020204" pitchFamily="34" charset="0"/>
              </a:rPr>
              <a:t>” which means that:</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It is more bulky, more expensive and complicated to transport;</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Mechanical planting is not possible</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Farmers need more time/labour in the field to slow down overgrowth of plants per hole and / or make the thinning and hoeing, and ginners have to provide more than ideal seeds to cover waste;</a:t>
            </a:r>
          </a:p>
          <a:p>
            <a:pPr lvl="1">
              <a:lnSpc>
                <a:spcPct val="150000"/>
              </a:lnSpc>
              <a:spcBef>
                <a:spcPts val="1200"/>
              </a:spcBef>
              <a:spcAft>
                <a:spcPts val="1200"/>
              </a:spcAft>
              <a:buClr>
                <a:srgbClr val="569DA4"/>
              </a:buClr>
            </a:pPr>
            <a:endParaRPr lang="en-GB" sz="12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5E60F097-610B-4DEC-B2EA-BE72F4AD4834}"/>
              </a:ext>
            </a:extLst>
          </p:cNvPr>
          <p:cNvSpPr>
            <a:spLocks noGrp="1"/>
          </p:cNvSpPr>
          <p:nvPr>
            <p:ph type="sldNum" sz="quarter" idx="12"/>
          </p:nvPr>
        </p:nvSpPr>
        <p:spPr/>
        <p:txBody>
          <a:bodyPr/>
          <a:lstStyle/>
          <a:p>
            <a:fld id="{C1D7F914-E4F7-455C-A1CC-52701B4165D2}" type="slidenum">
              <a:rPr lang="en-GB" smtClean="0"/>
              <a:t>6</a:t>
            </a:fld>
            <a:endParaRPr lang="en-GB"/>
          </a:p>
        </p:txBody>
      </p:sp>
    </p:spTree>
    <p:extLst>
      <p:ext uri="{BB962C8B-B14F-4D97-AF65-F5344CB8AC3E}">
        <p14:creationId xmlns:p14="http://schemas.microsoft.com/office/powerpoint/2010/main" val="1369599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Brief analysis of the cotton sector</a:t>
            </a:r>
            <a:br>
              <a:rPr lang="en-GB" sz="1800" b="1" dirty="0">
                <a:solidFill>
                  <a:srgbClr val="569DA4"/>
                </a:solidFill>
                <a:latin typeface="Arial" panose="020B0604020202020204" pitchFamily="34" charset="0"/>
                <a:cs typeface="Arial" panose="020B0604020202020204" pitchFamily="34" charset="0"/>
              </a:rPr>
            </a:br>
            <a:r>
              <a:rPr lang="en-GB" sz="1300" dirty="0">
                <a:solidFill>
                  <a:srgbClr val="569DA4"/>
                </a:solidFill>
                <a:latin typeface="Arial" panose="020B0604020202020204" pitchFamily="34" charset="0"/>
                <a:cs typeface="Arial" panose="020B0604020202020204" pitchFamily="34" charset="0"/>
              </a:rPr>
              <a:t>The need for quality seed and the opportunity to get immediate results just by treating the current seed</a:t>
            </a: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algn="just">
              <a:lnSpc>
                <a:spcPct val="120000"/>
              </a:lnSpc>
              <a:spcBef>
                <a:spcPts val="600"/>
              </a:spcBef>
              <a:spcAft>
                <a:spcPts val="600"/>
              </a:spcAft>
              <a:buClr>
                <a:srgbClr val="569DA4"/>
              </a:buClr>
            </a:pPr>
            <a:r>
              <a:rPr lang="pt-PT" sz="1200" dirty="0" err="1">
                <a:latin typeface="Arial" panose="020B0604020202020204" pitchFamily="34" charset="0"/>
                <a:cs typeface="Arial" panose="020B0604020202020204" pitchFamily="34" charset="0"/>
              </a:rPr>
              <a:t>Cotton</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Seed</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Delinting</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and</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Treatement</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allows</a:t>
            </a:r>
            <a:r>
              <a:rPr lang="pt-PT" sz="1200" dirty="0">
                <a:latin typeface="Arial" panose="020B0604020202020204" pitchFamily="34" charset="0"/>
                <a:cs typeface="Arial" panose="020B0604020202020204" pitchFamily="34" charset="0"/>
              </a:rPr>
              <a:t>:</a:t>
            </a: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Carry out the selection of damaged or diseased seeds;</a:t>
            </a: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Decrease the weight of seeds transported by 25 to 40% (with an impact on logistics costs) and significantly increase the germination rate from 60% to 80%;</a:t>
            </a:r>
            <a:r>
              <a:rPr lang="en-GB" sz="1200" dirty="0">
                <a:solidFill>
                  <a:srgbClr val="FF0000"/>
                </a:solidFill>
                <a:latin typeface="Arial" panose="020B0604020202020204" pitchFamily="34" charset="0"/>
                <a:cs typeface="Arial" panose="020B0604020202020204" pitchFamily="34" charset="0"/>
              </a:rPr>
              <a:t> </a:t>
            </a: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It decreases the necessary amount of seeds per hole from the current 5 used to 1 to 3;</a:t>
            </a:r>
          </a:p>
          <a:p>
            <a:pPr lvl="1" algn="just">
              <a:lnSpc>
                <a:spcPct val="150000"/>
              </a:lnSpc>
              <a:spcBef>
                <a:spcPts val="1200"/>
              </a:spcBef>
              <a:spcAft>
                <a:spcPts val="1200"/>
              </a:spcAft>
              <a:buClr>
                <a:srgbClr val="569DA4"/>
              </a:buClr>
            </a:pPr>
            <a:r>
              <a:rPr lang="en-GB" sz="1200" dirty="0">
                <a:latin typeface="Arial" panose="020B0604020202020204" pitchFamily="34" charset="0"/>
                <a:cs typeface="Arial" panose="020B0604020202020204" pitchFamily="34" charset="0"/>
              </a:rPr>
              <a:t>It reduces the amount of labour required by the farmer, mainly in thinning that has an impact in reducing in average 80%, from 5 to 1 Working day, or 6% the total days of labour (67 to 63 working days per hectare); </a:t>
            </a:r>
            <a:endParaRPr lang="en-GB" sz="1200" dirty="0">
              <a:solidFill>
                <a:schemeClr val="accent2"/>
              </a:solidFill>
              <a:highlight>
                <a:srgbClr val="FFFF00"/>
              </a:highlight>
              <a:latin typeface="Arial" panose="020B0604020202020204" pitchFamily="34" charset="0"/>
              <a:cs typeface="Arial" panose="020B0604020202020204" pitchFamily="34" charset="0"/>
            </a:endParaRP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The treatment given to the seed after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allows to obtain a seed more resistant to pests and diseases</a:t>
            </a:r>
            <a:r>
              <a:rPr lang="pt-PT" sz="1200" dirty="0">
                <a:latin typeface="Arial" panose="020B0604020202020204" pitchFamily="34" charset="0"/>
                <a:cs typeface="Arial" panose="020B0604020202020204" pitchFamily="34" charset="0"/>
              </a:rPr>
              <a:t>;</a:t>
            </a:r>
            <a:r>
              <a:rPr lang="pt-PT" sz="1200" dirty="0">
                <a:solidFill>
                  <a:schemeClr val="accent2"/>
                </a:solidFill>
                <a:latin typeface="Arial" panose="020B0604020202020204" pitchFamily="34" charset="0"/>
                <a:cs typeface="Arial" panose="020B0604020202020204" pitchFamily="34" charset="0"/>
              </a:rPr>
              <a:t> </a:t>
            </a: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The impact that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has on increasing productivity by Hectare is being studied with cotton experts but is estimated that can increase the productivity between 30 and 40%, so from the actual average of 460Kg/Ha to 640Kg/Ha;</a:t>
            </a: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Based on approximately 216,000 producers(average 2005-18), with an average area of 0.8 Hectares each, </a:t>
            </a:r>
            <a:r>
              <a:rPr lang="en-GB" sz="1200" dirty="0" err="1">
                <a:latin typeface="Arial" panose="020B0604020202020204" pitchFamily="34" charset="0"/>
                <a:cs typeface="Arial" panose="020B0604020202020204" pitchFamily="34" charset="0"/>
              </a:rPr>
              <a:t>delinting</a:t>
            </a:r>
            <a:r>
              <a:rPr lang="en-GB" sz="1200" dirty="0">
                <a:latin typeface="Arial" panose="020B0604020202020204" pitchFamily="34" charset="0"/>
                <a:cs typeface="Arial" panose="020B0604020202020204" pitchFamily="34" charset="0"/>
              </a:rPr>
              <a:t> would allow an increase in production of 7,949 </a:t>
            </a:r>
            <a:r>
              <a:rPr lang="en-GB" sz="1200" dirty="0" err="1">
                <a:latin typeface="Arial" panose="020B0604020202020204" pitchFamily="34" charset="0"/>
                <a:cs typeface="Arial" panose="020B0604020202020204" pitchFamily="34" charset="0"/>
              </a:rPr>
              <a:t>Tn</a:t>
            </a:r>
            <a:r>
              <a:rPr lang="en-GB" sz="1200" dirty="0">
                <a:latin typeface="Arial" panose="020B0604020202020204" pitchFamily="34" charset="0"/>
                <a:cs typeface="Arial" panose="020B0604020202020204" pitchFamily="34" charset="0"/>
              </a:rPr>
              <a:t> of seed cotton a year;</a:t>
            </a: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Based on the price of 23,000 Meticais paid to the producer per ton of seed cotton, it would mean an increase of 11,080,000 Million USD  in the total producers' income per year;</a:t>
            </a:r>
            <a:r>
              <a:rPr lang="en-GB" sz="1200" dirty="0">
                <a:solidFill>
                  <a:srgbClr val="FF0000"/>
                </a:solidFill>
                <a:latin typeface="Arial" panose="020B0604020202020204" pitchFamily="34" charset="0"/>
                <a:cs typeface="Arial" panose="020B0604020202020204" pitchFamily="34" charset="0"/>
              </a:rPr>
              <a:t> </a:t>
            </a:r>
          </a:p>
          <a:p>
            <a:pPr lvl="1" algn="just">
              <a:lnSpc>
                <a:spcPct val="12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An increase of IAM revenues, based on the increase of exported quantities;</a:t>
            </a:r>
          </a:p>
          <a:p>
            <a:pPr marL="0" indent="0">
              <a:lnSpc>
                <a:spcPct val="150000"/>
              </a:lnSpc>
              <a:spcBef>
                <a:spcPts val="600"/>
              </a:spcBef>
              <a:spcAft>
                <a:spcPts val="6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B4B924CA-B09D-45E0-A760-EE9064D16BBD}"/>
              </a:ext>
            </a:extLst>
          </p:cNvPr>
          <p:cNvSpPr>
            <a:spLocks noGrp="1"/>
          </p:cNvSpPr>
          <p:nvPr>
            <p:ph type="sldNum" sz="quarter" idx="12"/>
          </p:nvPr>
        </p:nvSpPr>
        <p:spPr/>
        <p:txBody>
          <a:bodyPr/>
          <a:lstStyle/>
          <a:p>
            <a:fld id="{C1D7F914-E4F7-455C-A1CC-52701B4165D2}" type="slidenum">
              <a:rPr lang="en-GB" smtClean="0"/>
              <a:t>7</a:t>
            </a:fld>
            <a:endParaRPr lang="en-GB"/>
          </a:p>
        </p:txBody>
      </p:sp>
    </p:spTree>
    <p:extLst>
      <p:ext uri="{BB962C8B-B14F-4D97-AF65-F5344CB8AC3E}">
        <p14:creationId xmlns:p14="http://schemas.microsoft.com/office/powerpoint/2010/main" val="3424334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2. Short and medium term cotton seed needs and availability</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lvl="0" indent="0">
              <a:lnSpc>
                <a:spcPct val="150000"/>
              </a:lnSpc>
              <a:spcBef>
                <a:spcPts val="1200"/>
              </a:spcBef>
              <a:spcAft>
                <a:spcPts val="1200"/>
              </a:spcAft>
              <a:buNone/>
            </a:pPr>
            <a:r>
              <a:rPr lang="en-GB" sz="1200" dirty="0">
                <a:latin typeface="Arial" panose="020B0604020202020204" pitchFamily="34" charset="0"/>
                <a:cs typeface="Arial" panose="020B0604020202020204" pitchFamily="34" charset="0"/>
              </a:rPr>
              <a:t>For 200.000 Ha, in an optimal scenario with a sowing rate of 12 kg / Ha, 2,400 tonnes of certified seed would be required. Given the current rate of 20 to 25Kg/Ha, the need increases to 4,000 to 5,000 tonnes of seed in the short-medium term:</a:t>
            </a:r>
            <a:endParaRPr lang="en-GB" sz="1200" dirty="0">
              <a:solidFill>
                <a:srgbClr val="FF0000"/>
              </a:solidFill>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endParaRPr lang="en-GB" sz="1800" dirty="0">
              <a:latin typeface="Arial" panose="020B0604020202020204" pitchFamily="34" charset="0"/>
              <a:cs typeface="Arial" panose="020B0604020202020204" pitchFamily="34" charset="0"/>
            </a:endParaRPr>
          </a:p>
        </p:txBody>
      </p:sp>
      <p:sp>
        <p:nvSpPr>
          <p:cNvPr id="5" name="CaixaDeTexto 4">
            <a:extLst>
              <a:ext uri="{FF2B5EF4-FFF2-40B4-BE49-F238E27FC236}">
                <a16:creationId xmlns:a16="http://schemas.microsoft.com/office/drawing/2014/main" id="{C26095E5-1925-4FE7-AB60-65A79DA62BA2}"/>
              </a:ext>
            </a:extLst>
          </p:cNvPr>
          <p:cNvSpPr txBox="1"/>
          <p:nvPr/>
        </p:nvSpPr>
        <p:spPr>
          <a:xfrm>
            <a:off x="5347301" y="5894220"/>
            <a:ext cx="1532471" cy="276999"/>
          </a:xfrm>
          <a:prstGeom prst="rect">
            <a:avLst/>
          </a:prstGeom>
          <a:noFill/>
        </p:spPr>
        <p:txBody>
          <a:bodyPr wrap="square" rtlCol="0">
            <a:spAutoFit/>
          </a:bodyPr>
          <a:lstStyle/>
          <a:p>
            <a:r>
              <a:rPr lang="pt-PT" sz="1200" dirty="0" err="1">
                <a:latin typeface="Arial" panose="020B0604020202020204" pitchFamily="34" charset="0"/>
                <a:cs typeface="Arial" panose="020B0604020202020204" pitchFamily="34" charset="0"/>
              </a:rPr>
              <a:t>Source</a:t>
            </a:r>
            <a:r>
              <a:rPr lang="pt-PT" sz="1200" dirty="0">
                <a:latin typeface="Arial" panose="020B0604020202020204" pitchFamily="34" charset="0"/>
                <a:cs typeface="Arial" panose="020B0604020202020204" pitchFamily="34" charset="0"/>
              </a:rPr>
              <a:t>: AAM, 2019</a:t>
            </a: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53119" y="1403756"/>
            <a:ext cx="9111887" cy="4490464"/>
          </a:xfrm>
          <a:prstGeom prst="rect">
            <a:avLst/>
          </a:prstGeom>
        </p:spPr>
      </p:pic>
      <p:sp>
        <p:nvSpPr>
          <p:cNvPr id="3" name="Marcador de Posição do Número do Diapositivo 2">
            <a:extLst>
              <a:ext uri="{FF2B5EF4-FFF2-40B4-BE49-F238E27FC236}">
                <a16:creationId xmlns:a16="http://schemas.microsoft.com/office/drawing/2014/main" id="{71DEC38A-B5D5-42FF-BDBF-7B4C2D378F6A}"/>
              </a:ext>
            </a:extLst>
          </p:cNvPr>
          <p:cNvSpPr>
            <a:spLocks noGrp="1"/>
          </p:cNvSpPr>
          <p:nvPr>
            <p:ph type="sldNum" sz="quarter" idx="12"/>
          </p:nvPr>
        </p:nvSpPr>
        <p:spPr/>
        <p:txBody>
          <a:bodyPr/>
          <a:lstStyle/>
          <a:p>
            <a:fld id="{C1D7F914-E4F7-455C-A1CC-52701B4165D2}" type="slidenum">
              <a:rPr lang="en-GB" smtClean="0"/>
              <a:t>8</a:t>
            </a:fld>
            <a:endParaRPr lang="en-GB"/>
          </a:p>
        </p:txBody>
      </p:sp>
    </p:spTree>
    <p:extLst>
      <p:ext uri="{BB962C8B-B14F-4D97-AF65-F5344CB8AC3E}">
        <p14:creationId xmlns:p14="http://schemas.microsoft.com/office/powerpoint/2010/main" val="259774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11" y="69034"/>
            <a:ext cx="7543800" cy="444772"/>
          </a:xfrm>
        </p:spPr>
        <p:txBody>
          <a:bodyPr>
            <a:normAutofit fontScale="90000"/>
          </a:bodyPr>
          <a:lstStyle/>
          <a:p>
            <a:r>
              <a:rPr lang="en-GB" sz="1800" b="1" dirty="0">
                <a:solidFill>
                  <a:srgbClr val="569DA4"/>
                </a:solidFill>
                <a:latin typeface="Arial" panose="020B0604020202020204" pitchFamily="34" charset="0"/>
                <a:cs typeface="Arial" panose="020B0604020202020204" pitchFamily="34" charset="0"/>
              </a:rPr>
              <a:t>3. Brief presentation of the 2030 Alliance</a:t>
            </a:r>
            <a:br>
              <a:rPr lang="en-GB" sz="1800" b="1" dirty="0">
                <a:solidFill>
                  <a:srgbClr val="569DA4"/>
                </a:solidFill>
                <a:latin typeface="Arial" panose="020B0604020202020204" pitchFamily="34" charset="0"/>
                <a:cs typeface="Arial" panose="020B0604020202020204" pitchFamily="34" charset="0"/>
              </a:rPr>
            </a:br>
            <a:endParaRPr lang="en-GB" sz="1300" b="1" dirty="0">
              <a:solidFill>
                <a:srgbClr val="569DA4"/>
              </a:solidFill>
              <a:latin typeface="Arial" panose="020B0604020202020204" pitchFamily="34" charset="0"/>
              <a:cs typeface="Arial" panose="020B0604020202020204" pitchFamily="34" charset="0"/>
            </a:endParaRPr>
          </a:p>
        </p:txBody>
      </p:sp>
      <p:sp>
        <p:nvSpPr>
          <p:cNvPr id="24" name="Espaço Reservado para Conteúdo 2"/>
          <p:cNvSpPr>
            <a:spLocks noGrp="1"/>
          </p:cNvSpPr>
          <p:nvPr>
            <p:ph idx="1"/>
          </p:nvPr>
        </p:nvSpPr>
        <p:spPr>
          <a:xfrm>
            <a:off x="148046" y="740229"/>
            <a:ext cx="11922034" cy="6017622"/>
          </a:xfrm>
        </p:spPr>
        <p:txBody>
          <a:bodyPr>
            <a:normAutofit/>
          </a:bodyPr>
          <a:lstStyle/>
          <a:p>
            <a:pPr marL="0" indent="0" algn="just">
              <a:lnSpc>
                <a:spcPct val="170000"/>
              </a:lnSpc>
              <a:spcBef>
                <a:spcPts val="600"/>
              </a:spcBef>
              <a:spcAft>
                <a:spcPts val="600"/>
              </a:spcAft>
              <a:buNone/>
            </a:pPr>
            <a:r>
              <a:rPr lang="en-GB" sz="1200" dirty="0">
                <a:latin typeface="Arial" panose="020B0604020202020204" pitchFamily="34" charset="0"/>
                <a:cs typeface="Arial" panose="020B0604020202020204" pitchFamily="34" charset="0"/>
              </a:rPr>
              <a:t>In 2018, AAM defined a Vision called the 2030 Alliance, with a set of strategic objectives to be achieved in the sector by 2030, namely:</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A strong and unified industry, through: A seed production program, Databases and information, Production model and production training strategy, Input pricing strategy and coordination, Procurement (Procurement of global suppliers and individual acquisitions), Fibre Marketing (joint promotion and individual sale), Coordination in the sale of cottonseed, Value addition;</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Develop a national brand and promote it aggressively and effectively;</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Commitment to quality, sustainability and the environment;</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Commitment to innovation and technology;</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Commitment to empower young people and women;</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Commitment to rural development and rotation or complementarity with food crops;</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Market Position: Position in the top 5% of medium-length fibre (which represents about 75% of the market), Consistently reach 100,000 Tons per year, Quality. Type 2, 1-1 / 8, Main differentiating factors: Development and sustainability of the sector in Africa, Professional and standardized image;</a:t>
            </a:r>
          </a:p>
          <a:p>
            <a:pPr lvl="1" algn="just">
              <a:lnSpc>
                <a:spcPct val="170000"/>
              </a:lnSpc>
              <a:spcBef>
                <a:spcPts val="600"/>
              </a:spcBef>
              <a:spcAft>
                <a:spcPts val="600"/>
              </a:spcAft>
              <a:buClr>
                <a:srgbClr val="569DA4"/>
              </a:buClr>
            </a:pPr>
            <a:r>
              <a:rPr lang="en-GB" sz="1200" dirty="0">
                <a:latin typeface="Arial" panose="020B0604020202020204" pitchFamily="34" charset="0"/>
                <a:cs typeface="Arial" panose="020B0604020202020204" pitchFamily="34" charset="0"/>
              </a:rPr>
              <a:t>Promotion of the textile industry;</a:t>
            </a:r>
          </a:p>
          <a:p>
            <a:pPr lvl="1" algn="just">
              <a:lnSpc>
                <a:spcPct val="170000"/>
              </a:lnSpc>
              <a:spcBef>
                <a:spcPts val="600"/>
              </a:spcBef>
              <a:spcAft>
                <a:spcPts val="600"/>
              </a:spcAft>
              <a:buClr>
                <a:srgbClr val="569DA4"/>
              </a:buClr>
            </a:pPr>
            <a:r>
              <a:rPr lang="pt-PT" sz="1200" dirty="0" err="1">
                <a:latin typeface="Arial" panose="020B0604020202020204" pitchFamily="34" charset="0"/>
                <a:cs typeface="Arial" panose="020B0604020202020204" pitchFamily="34" charset="0"/>
              </a:rPr>
              <a:t>Strategic</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partnerships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Technical</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Development</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NGO's</a:t>
            </a:r>
            <a:r>
              <a:rPr lang="pt-PT" sz="1200" dirty="0">
                <a:latin typeface="Arial" panose="020B0604020202020204" pitchFamily="34" charset="0"/>
                <a:cs typeface="Arial" panose="020B0604020202020204" pitchFamily="34" charset="0"/>
              </a:rPr>
              <a:t>, etc.), Financial (</a:t>
            </a:r>
            <a:r>
              <a:rPr lang="pt-PT" sz="1200" dirty="0" err="1">
                <a:latin typeface="Arial" panose="020B0604020202020204" pitchFamily="34" charset="0"/>
                <a:cs typeface="Arial" panose="020B0604020202020204" pitchFamily="34" charset="0"/>
              </a:rPr>
              <a:t>NGO's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Cooperations</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Development</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Funds</a:t>
            </a:r>
            <a:r>
              <a:rPr lang="pt-PT" sz="1200" dirty="0">
                <a:latin typeface="Arial" panose="020B0604020202020204" pitchFamily="34" charset="0"/>
                <a:cs typeface="Arial" panose="020B0604020202020204" pitchFamily="34" charset="0"/>
              </a:rPr>
              <a:t>, etc.), R&amp;D (</a:t>
            </a:r>
            <a:r>
              <a:rPr lang="pt-PT" sz="1200" dirty="0" err="1">
                <a:latin typeface="Arial" panose="020B0604020202020204" pitchFamily="34" charset="0"/>
                <a:cs typeface="Arial" panose="020B0604020202020204" pitchFamily="34" charset="0"/>
              </a:rPr>
              <a:t>Academy</a:t>
            </a:r>
            <a:r>
              <a:rPr lang="pt-PT" sz="1200" dirty="0">
                <a:latin typeface="Arial" panose="020B0604020202020204" pitchFamily="34" charset="0"/>
                <a:cs typeface="Arial" panose="020B0604020202020204" pitchFamily="34" charset="0"/>
              </a:rPr>
              <a:t>, etc.), </a:t>
            </a:r>
            <a:r>
              <a:rPr lang="pt-PT" sz="1200" dirty="0" err="1">
                <a:latin typeface="Arial" panose="020B0604020202020204" pitchFamily="34" charset="0"/>
                <a:cs typeface="Arial" panose="020B0604020202020204" pitchFamily="34" charset="0"/>
              </a:rPr>
              <a:t>Governance</a:t>
            </a:r>
            <a:r>
              <a:rPr lang="pt-PT" sz="1200" dirty="0">
                <a:latin typeface="Arial" panose="020B0604020202020204" pitchFamily="34" charset="0"/>
                <a:cs typeface="Arial" panose="020B0604020202020204" pitchFamily="34" charset="0"/>
              </a:rPr>
              <a:t> (Similar </a:t>
            </a:r>
            <a:r>
              <a:rPr lang="pt-PT" sz="1200" dirty="0" err="1">
                <a:latin typeface="Arial" panose="020B0604020202020204" pitchFamily="34" charset="0"/>
                <a:cs typeface="Arial" panose="020B0604020202020204" pitchFamily="34" charset="0"/>
              </a:rPr>
              <a:t>international</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associations</a:t>
            </a:r>
            <a:r>
              <a:rPr lang="pt-PT" sz="1200" dirty="0">
                <a:latin typeface="Arial" panose="020B0604020202020204" pitchFamily="34" charset="0"/>
                <a:cs typeface="Arial" panose="020B0604020202020204" pitchFamily="34" charset="0"/>
              </a:rPr>
              <a:t>, etc.), </a:t>
            </a:r>
            <a:r>
              <a:rPr lang="pt-PT" sz="1200" dirty="0" err="1">
                <a:latin typeface="Arial" panose="020B0604020202020204" pitchFamily="34" charset="0"/>
                <a:cs typeface="Arial" panose="020B0604020202020204" pitchFamily="34" charset="0"/>
              </a:rPr>
              <a:t>Certification</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information</a:t>
            </a:r>
            <a:r>
              <a:rPr lang="pt-PT" sz="1200" dirty="0">
                <a:latin typeface="Arial" panose="020B0604020202020204" pitchFamily="34" charset="0"/>
                <a:cs typeface="Arial" panose="020B0604020202020204" pitchFamily="34" charset="0"/>
              </a:rPr>
              <a:t> </a:t>
            </a:r>
            <a:r>
              <a:rPr lang="pt-PT" sz="1200" dirty="0" err="1">
                <a:latin typeface="Arial" panose="020B0604020202020204" pitchFamily="34" charset="0"/>
                <a:cs typeface="Arial" panose="020B0604020202020204" pitchFamily="34" charset="0"/>
              </a:rPr>
              <a:t>and</a:t>
            </a:r>
            <a:r>
              <a:rPr lang="pt-PT" sz="1200" dirty="0">
                <a:latin typeface="Arial" panose="020B0604020202020204" pitchFamily="34" charset="0"/>
                <a:cs typeface="Arial" panose="020B0604020202020204" pitchFamily="34" charset="0"/>
              </a:rPr>
              <a:t> data (FAO, WFP, United </a:t>
            </a:r>
            <a:r>
              <a:rPr lang="pt-PT" sz="1200" dirty="0" err="1">
                <a:latin typeface="Arial" panose="020B0604020202020204" pitchFamily="34" charset="0"/>
                <a:cs typeface="Arial" panose="020B0604020202020204" pitchFamily="34" charset="0"/>
              </a:rPr>
              <a:t>Nations</a:t>
            </a:r>
            <a:r>
              <a:rPr lang="pt-PT" sz="1200" dirty="0">
                <a:latin typeface="Arial" panose="020B0604020202020204" pitchFamily="34" charset="0"/>
                <a:cs typeface="Arial" panose="020B0604020202020204" pitchFamily="34" charset="0"/>
              </a:rPr>
              <a:t>, etc.)</a:t>
            </a:r>
            <a:endParaRPr lang="en-GB" sz="1200" dirty="0">
              <a:latin typeface="Arial" panose="020B0604020202020204" pitchFamily="34" charset="0"/>
              <a:cs typeface="Arial" panose="020B0604020202020204" pitchFamily="34" charset="0"/>
            </a:endParaRPr>
          </a:p>
          <a:p>
            <a:pPr marL="0" indent="0">
              <a:lnSpc>
                <a:spcPct val="150000"/>
              </a:lnSpc>
              <a:spcBef>
                <a:spcPts val="600"/>
              </a:spcBef>
              <a:spcAft>
                <a:spcPts val="600"/>
              </a:spcAft>
              <a:buNone/>
            </a:pPr>
            <a:endParaRPr lang="en-GB" sz="1800" dirty="0">
              <a:latin typeface="Arial" panose="020B0604020202020204" pitchFamily="34" charset="0"/>
              <a:cs typeface="Arial" panose="020B0604020202020204" pitchFamily="34" charset="0"/>
            </a:endParaRPr>
          </a:p>
        </p:txBody>
      </p:sp>
      <p:sp>
        <p:nvSpPr>
          <p:cNvPr id="3" name="Marcador de Posição do Número do Diapositivo 2">
            <a:extLst>
              <a:ext uri="{FF2B5EF4-FFF2-40B4-BE49-F238E27FC236}">
                <a16:creationId xmlns:a16="http://schemas.microsoft.com/office/drawing/2014/main" id="{4B581A6A-B7DA-4FAD-98B0-BCF0068640AC}"/>
              </a:ext>
            </a:extLst>
          </p:cNvPr>
          <p:cNvSpPr>
            <a:spLocks noGrp="1"/>
          </p:cNvSpPr>
          <p:nvPr>
            <p:ph type="sldNum" sz="quarter" idx="12"/>
          </p:nvPr>
        </p:nvSpPr>
        <p:spPr/>
        <p:txBody>
          <a:bodyPr/>
          <a:lstStyle/>
          <a:p>
            <a:fld id="{C1D7F914-E4F7-455C-A1CC-52701B4165D2}" type="slidenum">
              <a:rPr lang="en-GB" smtClean="0"/>
              <a:t>9</a:t>
            </a:fld>
            <a:endParaRPr lang="en-GB"/>
          </a:p>
        </p:txBody>
      </p:sp>
    </p:spTree>
    <p:extLst>
      <p:ext uri="{BB962C8B-B14F-4D97-AF65-F5344CB8AC3E}">
        <p14:creationId xmlns:p14="http://schemas.microsoft.com/office/powerpoint/2010/main" val="3470695679"/>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535</TotalTime>
  <Words>14016</Words>
  <Application>Microsoft Office PowerPoint</Application>
  <PresentationFormat>Ecrã Panorâmico</PresentationFormat>
  <Paragraphs>3449</Paragraphs>
  <Slides>59</Slides>
  <Notes>0</Notes>
  <HiddenSlides>0</HiddenSlides>
  <MMClips>0</MMClips>
  <ScaleCrop>false</ScaleCrop>
  <HeadingPairs>
    <vt:vector size="6" baseType="variant">
      <vt:variant>
        <vt:lpstr>Tipos de letra usados</vt:lpstr>
      </vt:variant>
      <vt:variant>
        <vt:i4>3</vt:i4>
      </vt:variant>
      <vt:variant>
        <vt:lpstr>Tema</vt:lpstr>
      </vt:variant>
      <vt:variant>
        <vt:i4>1</vt:i4>
      </vt:variant>
      <vt:variant>
        <vt:lpstr>Títulos dos diapositivos</vt:lpstr>
      </vt:variant>
      <vt:variant>
        <vt:i4>59</vt:i4>
      </vt:variant>
    </vt:vector>
  </HeadingPairs>
  <TitlesOfParts>
    <vt:vector size="63" baseType="lpstr">
      <vt:lpstr>Arial</vt:lpstr>
      <vt:lpstr>Calibri</vt:lpstr>
      <vt:lpstr>Calibri Light</vt:lpstr>
      <vt:lpstr>Tema do Office</vt:lpstr>
      <vt:lpstr>Business Plan Presentation</vt:lpstr>
      <vt:lpstr>Executive Summary </vt:lpstr>
      <vt:lpstr>Content </vt:lpstr>
      <vt:lpstr>1. Brief analysis of the cotton sector International</vt:lpstr>
      <vt:lpstr>Brief analysis of the cotton sector National</vt:lpstr>
      <vt:lpstr>Brief analysis of the cotton sector The need for quality seed and the opportunity to get immediate results just by treating the current seed</vt:lpstr>
      <vt:lpstr>Brief analysis of the cotton sector The need for quality seed and the opportunity to get immediate results just by treating the current seed</vt:lpstr>
      <vt:lpstr>2. Short and medium term cotton seed needs and availability </vt:lpstr>
      <vt:lpstr>3. Brief presentation of the 2030 Alliance </vt:lpstr>
      <vt:lpstr>4. Proposed business model according with the Alliance 2030 principles </vt:lpstr>
      <vt:lpstr>5. Strategic Analysis SWOT Analysis</vt:lpstr>
      <vt:lpstr>Strategic Analysis SWOT Analysis</vt:lpstr>
      <vt:lpstr>Strategic Analysis SWOT Analysis</vt:lpstr>
      <vt:lpstr>Strategic Analysis SWOT Analysis</vt:lpstr>
      <vt:lpstr>Strategic Analysis PESTAL Analysis</vt:lpstr>
      <vt:lpstr>Strategic Analysis PESTAL Analysis</vt:lpstr>
      <vt:lpstr>Strategic Analysis PESTAL Analysis</vt:lpstr>
      <vt:lpstr>Strategic Analysis Strategic Goals, Vision and Mission Statement</vt:lpstr>
      <vt:lpstr>6. Special Purpose Vehicle Legal Entity Option Pros &amp; Cons</vt:lpstr>
      <vt:lpstr>Special Purpose Vehicle Legal Entity Option Pros &amp; Cons</vt:lpstr>
      <vt:lpstr>Special Purpose Vehicle Legal Entity Management Option Pros &amp; Cons</vt:lpstr>
      <vt:lpstr>Special Purpose Vehicle Cooperative benefits detail</vt:lpstr>
      <vt:lpstr>Special Purpose Vehicle Players &amp; Stakeholders</vt:lpstr>
      <vt:lpstr>Special Purpose Vehicle General Governance Model</vt:lpstr>
      <vt:lpstr>Special Purpose Vehicle Bylaws</vt:lpstr>
      <vt:lpstr>Special Purpose Vehicle Bylaws</vt:lpstr>
      <vt:lpstr>Special Purpose Vehicle Accounting &amp; Auditing Requirements</vt:lpstr>
      <vt:lpstr>7. Management Model Management Body</vt:lpstr>
      <vt:lpstr>Management Model Organizational chart and staff</vt:lpstr>
      <vt:lpstr>Management Model Organizational chart and staff</vt:lpstr>
      <vt:lpstr>Management Model Organizational chart and staff</vt:lpstr>
      <vt:lpstr>Management Model Organizational chart and staff</vt:lpstr>
      <vt:lpstr>Management Model Recruitment and procurement policy</vt:lpstr>
      <vt:lpstr>Management Model Recruitment and procurement policy</vt:lpstr>
      <vt:lpstr>Management Model Operational Criteria &amp; Requirements</vt:lpstr>
      <vt:lpstr>8. Technical solution and feasibility Delinting process type</vt:lpstr>
      <vt:lpstr>Technical solution and feasibility Delinting process type</vt:lpstr>
      <vt:lpstr>Technical solution and feasibility Equipment Capacity</vt:lpstr>
      <vt:lpstr>Technical solution and feasibility Packing Solution and additional relevant components</vt:lpstr>
      <vt:lpstr>9. Operational model Key operational rules</vt:lpstr>
      <vt:lpstr>10. Location &amp; Facilities Location</vt:lpstr>
      <vt:lpstr>Location &amp; Facilities Location</vt:lpstr>
      <vt:lpstr>Location &amp; Facilities Requirements</vt:lpstr>
      <vt:lpstr>Location &amp; Facilities Layout project</vt:lpstr>
      <vt:lpstr>11. Environmental assessment requirements </vt:lpstr>
      <vt:lpstr>Environmental assessment requirements </vt:lpstr>
      <vt:lpstr>12. Legal &amp; Legislation requirements Operation License</vt:lpstr>
      <vt:lpstr>13. Marketing Mix </vt:lpstr>
      <vt:lpstr>14. Investment and Operational budget Investment Needs</vt:lpstr>
      <vt:lpstr>Investment and Operational budget Waste treatment plan</vt:lpstr>
      <vt:lpstr>15. Financial and Economic model and sustainability Assumptions</vt:lpstr>
      <vt:lpstr>Financial and Economic model and sustainability Assumptions</vt:lpstr>
      <vt:lpstr>Financial and Economic model and sustainability Different Scenarios – Feasibility Indicator</vt:lpstr>
      <vt:lpstr>16. Risk Assessment &amp; Mitigation Strategy </vt:lpstr>
      <vt:lpstr>17. Impact and Sustainability At Farmer level</vt:lpstr>
      <vt:lpstr>Impact and Sustainability At Ginneries level</vt:lpstr>
      <vt:lpstr>18. Decision </vt:lpstr>
      <vt:lpstr>19. Implementation plan &amp; Schedule </vt:lpstr>
      <vt:lpstr>20. Bibliography </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Plan Presentation</dc:title>
  <dc:creator>pgoespinheiro@gmail.com</dc:creator>
  <cp:lastModifiedBy>Marco Machado</cp:lastModifiedBy>
  <cp:revision>51</cp:revision>
  <dcterms:created xsi:type="dcterms:W3CDTF">2020-07-08T07:37:28Z</dcterms:created>
  <dcterms:modified xsi:type="dcterms:W3CDTF">2020-07-14T04:03:50Z</dcterms:modified>
</cp:coreProperties>
</file>